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587" autoAdjust="0"/>
  </p:normalViewPr>
  <p:slideViewPr>
    <p:cSldViewPr snapToGrid="0">
      <p:cViewPr varScale="1">
        <p:scale>
          <a:sx n="102" d="100"/>
          <a:sy n="102" d="100"/>
        </p:scale>
        <p:origin x="58" y="14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589434106203855E-2"/>
          <c:y val="0.1240495668026413"/>
          <c:w val="0.9174105658937961"/>
          <c:h val="0.62467141696364392"/>
        </c:manualLayout>
      </c:layout>
      <c:barChart>
        <c:barDir val="col"/>
        <c:grouping val="clustered"/>
        <c:varyColors val="0"/>
        <c:ser>
          <c:idx val="0"/>
          <c:order val="0"/>
          <c:tx>
            <c:strRef>
              <c:f>Hoja1!$B$1</c:f>
              <c:strCache>
                <c:ptCount val="1"/>
                <c:pt idx="0">
                  <c:v>Femenino</c:v>
                </c:pt>
              </c:strCache>
            </c:strRef>
          </c:tx>
          <c:spPr>
            <a:solidFill>
              <a:schemeClr val="accent2">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Hoja1!$B$2:$B$7</c:f>
              <c:numCache>
                <c:formatCode>General</c:formatCode>
                <c:ptCount val="6"/>
                <c:pt idx="0">
                  <c:v>38</c:v>
                </c:pt>
                <c:pt idx="1">
                  <c:v>59</c:v>
                </c:pt>
                <c:pt idx="2">
                  <c:v>28</c:v>
                </c:pt>
                <c:pt idx="3">
                  <c:v>4</c:v>
                </c:pt>
                <c:pt idx="4">
                  <c:v>72</c:v>
                </c:pt>
                <c:pt idx="5">
                  <c:v>2</c:v>
                </c:pt>
              </c:numCache>
            </c:numRef>
          </c:val>
          <c:extLst>
            <c:ext xmlns:c16="http://schemas.microsoft.com/office/drawing/2014/chart" uri="{C3380CC4-5D6E-409C-BE32-E72D297353CC}">
              <c16:uniqueId val="{00000000-A61E-4A88-AAB8-605A34B49AB7}"/>
            </c:ext>
          </c:extLst>
        </c:ser>
        <c:ser>
          <c:idx val="1"/>
          <c:order val="1"/>
          <c:tx>
            <c:strRef>
              <c:f>Hoja1!$C$1</c:f>
              <c:strCache>
                <c:ptCount val="1"/>
                <c:pt idx="0">
                  <c:v>Masculino</c:v>
                </c:pt>
              </c:strCache>
            </c:strRef>
          </c:tx>
          <c:spPr>
            <a:solidFill>
              <a:schemeClr val="accent4">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Hoja1!$C$2:$C$7</c:f>
              <c:numCache>
                <c:formatCode>General</c:formatCode>
                <c:ptCount val="6"/>
                <c:pt idx="0">
                  <c:v>97</c:v>
                </c:pt>
                <c:pt idx="1">
                  <c:v>136</c:v>
                </c:pt>
                <c:pt idx="2">
                  <c:v>37</c:v>
                </c:pt>
                <c:pt idx="3">
                  <c:v>9</c:v>
                </c:pt>
                <c:pt idx="4">
                  <c:v>110</c:v>
                </c:pt>
                <c:pt idx="5">
                  <c:v>4</c:v>
                </c:pt>
              </c:numCache>
            </c:numRef>
          </c:val>
          <c:extLst>
            <c:ext xmlns:c16="http://schemas.microsoft.com/office/drawing/2014/chart" uri="{C3380CC4-5D6E-409C-BE32-E72D297353CC}">
              <c16:uniqueId val="{00000001-A61E-4A88-AAB8-605A34B49AB7}"/>
            </c:ext>
          </c:extLst>
        </c:ser>
        <c:ser>
          <c:idx val="2"/>
          <c:order val="2"/>
          <c:tx>
            <c:strRef>
              <c:f>Hoja1!$D$1</c:f>
              <c:strCache>
                <c:ptCount val="1"/>
                <c:pt idx="0">
                  <c:v>Otros</c:v>
                </c:pt>
              </c:strCache>
            </c:strRef>
          </c:tx>
          <c:spPr>
            <a:solidFill>
              <a:schemeClr val="accent6">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Hoja1!$D$2:$D$7</c:f>
              <c:numCache>
                <c:formatCode>General</c:formatCode>
                <c:ptCount val="6"/>
                <c:pt idx="0">
                  <c:v>5</c:v>
                </c:pt>
                <c:pt idx="1">
                  <c:v>10</c:v>
                </c:pt>
                <c:pt idx="2">
                  <c:v>7</c:v>
                </c:pt>
                <c:pt idx="3">
                  <c:v>3</c:v>
                </c:pt>
                <c:pt idx="4">
                  <c:v>16</c:v>
                </c:pt>
                <c:pt idx="5">
                  <c:v>0</c:v>
                </c:pt>
              </c:numCache>
            </c:numRef>
          </c:val>
          <c:extLst>
            <c:ext xmlns:c16="http://schemas.microsoft.com/office/drawing/2014/chart" uri="{C3380CC4-5D6E-409C-BE32-E72D297353CC}">
              <c16:uniqueId val="{00000002-A61E-4A88-AAB8-605A34B49AB7}"/>
            </c:ext>
          </c:extLst>
        </c:ser>
        <c:dLbls>
          <c:dLblPos val="outEnd"/>
          <c:showLegendKey val="0"/>
          <c:showVal val="0"/>
          <c:showCatName val="0"/>
          <c:showSerName val="0"/>
          <c:showPercent val="0"/>
          <c:showBubbleSize val="0"/>
        </c:dLbls>
        <c:gapWidth val="80"/>
        <c:overlap val="25"/>
        <c:axId val="1384532464"/>
        <c:axId val="1384481728"/>
      </c:barChart>
      <c:catAx>
        <c:axId val="1384532464"/>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s-ES"/>
                  <a:t>Tipo de videojuego</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es-ES"/>
          </a:p>
        </c:txPr>
        <c:crossAx val="1384481728"/>
        <c:crosses val="autoZero"/>
        <c:auto val="1"/>
        <c:lblAlgn val="ctr"/>
        <c:lblOffset val="100"/>
        <c:noMultiLvlLbl val="0"/>
      </c:catAx>
      <c:valAx>
        <c:axId val="1384481728"/>
        <c:scaling>
          <c:orientation val="minMax"/>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s-ES"/>
                  <a:t>Total de personajes</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s-ES"/>
          </a:p>
        </c:txPr>
        <c:crossAx val="13845324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589434106203855E-2"/>
          <c:y val="0.1240495668026413"/>
          <c:w val="0.9174105658937961"/>
          <c:h val="0.62467141696364392"/>
        </c:manualLayout>
      </c:layout>
      <c:barChart>
        <c:barDir val="col"/>
        <c:grouping val="clustered"/>
        <c:varyColors val="0"/>
        <c:ser>
          <c:idx val="0"/>
          <c:order val="0"/>
          <c:tx>
            <c:strRef>
              <c:f>Hoja1!$B$1</c:f>
              <c:strCache>
                <c:ptCount val="1"/>
                <c:pt idx="0">
                  <c:v>Femenino</c:v>
                </c:pt>
              </c:strCache>
            </c:strRef>
          </c:tx>
          <c:spPr>
            <a:solidFill>
              <a:schemeClr val="accent2">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Hoja1!$B$2:$B$7</c:f>
              <c:numCache>
                <c:formatCode>General</c:formatCode>
                <c:ptCount val="6"/>
                <c:pt idx="0">
                  <c:v>38</c:v>
                </c:pt>
                <c:pt idx="1">
                  <c:v>59</c:v>
                </c:pt>
                <c:pt idx="2">
                  <c:v>28</c:v>
                </c:pt>
                <c:pt idx="3">
                  <c:v>4</c:v>
                </c:pt>
                <c:pt idx="4">
                  <c:v>72</c:v>
                </c:pt>
                <c:pt idx="5">
                  <c:v>2</c:v>
                </c:pt>
              </c:numCache>
            </c:numRef>
          </c:val>
          <c:extLst>
            <c:ext xmlns:c16="http://schemas.microsoft.com/office/drawing/2014/chart" uri="{C3380CC4-5D6E-409C-BE32-E72D297353CC}">
              <c16:uniqueId val="{00000000-A61E-4A88-AAB8-605A34B49AB7}"/>
            </c:ext>
          </c:extLst>
        </c:ser>
        <c:ser>
          <c:idx val="1"/>
          <c:order val="1"/>
          <c:tx>
            <c:strRef>
              <c:f>Hoja1!$C$1</c:f>
              <c:strCache>
                <c:ptCount val="1"/>
                <c:pt idx="0">
                  <c:v>Masculino</c:v>
                </c:pt>
              </c:strCache>
            </c:strRef>
          </c:tx>
          <c:spPr>
            <a:solidFill>
              <a:schemeClr val="accent4">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Hoja1!$C$2:$C$7</c:f>
              <c:numCache>
                <c:formatCode>General</c:formatCode>
                <c:ptCount val="6"/>
                <c:pt idx="0">
                  <c:v>97</c:v>
                </c:pt>
                <c:pt idx="1">
                  <c:v>136</c:v>
                </c:pt>
                <c:pt idx="2">
                  <c:v>37</c:v>
                </c:pt>
                <c:pt idx="3">
                  <c:v>9</c:v>
                </c:pt>
                <c:pt idx="4">
                  <c:v>110</c:v>
                </c:pt>
                <c:pt idx="5">
                  <c:v>4</c:v>
                </c:pt>
              </c:numCache>
            </c:numRef>
          </c:val>
          <c:extLst>
            <c:ext xmlns:c16="http://schemas.microsoft.com/office/drawing/2014/chart" uri="{C3380CC4-5D6E-409C-BE32-E72D297353CC}">
              <c16:uniqueId val="{00000001-A61E-4A88-AAB8-605A34B49AB7}"/>
            </c:ext>
          </c:extLst>
        </c:ser>
        <c:ser>
          <c:idx val="2"/>
          <c:order val="2"/>
          <c:tx>
            <c:strRef>
              <c:f>Hoja1!$D$1</c:f>
              <c:strCache>
                <c:ptCount val="1"/>
                <c:pt idx="0">
                  <c:v>Otros</c:v>
                </c:pt>
              </c:strCache>
            </c:strRef>
          </c:tx>
          <c:spPr>
            <a:solidFill>
              <a:schemeClr val="accent6">
                <a:alpha val="70000"/>
              </a:schemeClr>
            </a:solidFill>
            <a:ln>
              <a:noFill/>
            </a:ln>
            <a:effectLst/>
          </c:spPr>
          <c:invertIfNegative val="0"/>
          <c:cat>
            <c:strRef>
              <c:f>Hoja1!$A$2:$A$7</c:f>
              <c:strCache>
                <c:ptCount val="6"/>
                <c:pt idx="0">
                  <c:v>Acción</c:v>
                </c:pt>
                <c:pt idx="1">
                  <c:v>Acción-Adventura</c:v>
                </c:pt>
                <c:pt idx="2">
                  <c:v>Aventura</c:v>
                </c:pt>
                <c:pt idx="3">
                  <c:v>Historia interactiva</c:v>
                </c:pt>
                <c:pt idx="4">
                  <c:v>RPG</c:v>
                </c:pt>
                <c:pt idx="5">
                  <c:v>Simulación</c:v>
                </c:pt>
              </c:strCache>
            </c:strRef>
          </c:cat>
          <c:val>
            <c:numRef>
              <c:f>Hoja1!$D$2:$D$7</c:f>
              <c:numCache>
                <c:formatCode>General</c:formatCode>
                <c:ptCount val="6"/>
                <c:pt idx="0">
                  <c:v>5</c:v>
                </c:pt>
                <c:pt idx="1">
                  <c:v>10</c:v>
                </c:pt>
                <c:pt idx="2">
                  <c:v>7</c:v>
                </c:pt>
                <c:pt idx="3">
                  <c:v>3</c:v>
                </c:pt>
                <c:pt idx="4">
                  <c:v>16</c:v>
                </c:pt>
                <c:pt idx="5">
                  <c:v>0</c:v>
                </c:pt>
              </c:numCache>
            </c:numRef>
          </c:val>
          <c:extLst>
            <c:ext xmlns:c16="http://schemas.microsoft.com/office/drawing/2014/chart" uri="{C3380CC4-5D6E-409C-BE32-E72D297353CC}">
              <c16:uniqueId val="{00000002-A61E-4A88-AAB8-605A34B49AB7}"/>
            </c:ext>
          </c:extLst>
        </c:ser>
        <c:dLbls>
          <c:dLblPos val="outEnd"/>
          <c:showLegendKey val="0"/>
          <c:showVal val="0"/>
          <c:showCatName val="0"/>
          <c:showSerName val="0"/>
          <c:showPercent val="0"/>
          <c:showBubbleSize val="0"/>
        </c:dLbls>
        <c:gapWidth val="80"/>
        <c:overlap val="25"/>
        <c:axId val="1384532464"/>
        <c:axId val="1384481728"/>
      </c:barChart>
      <c:catAx>
        <c:axId val="1384532464"/>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s-ES"/>
                  <a:t>Tipo de videojuego</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es-ES"/>
          </a:p>
        </c:txPr>
        <c:crossAx val="1384481728"/>
        <c:crosses val="autoZero"/>
        <c:auto val="1"/>
        <c:lblAlgn val="ctr"/>
        <c:lblOffset val="100"/>
        <c:noMultiLvlLbl val="0"/>
      </c:catAx>
      <c:valAx>
        <c:axId val="1384481728"/>
        <c:scaling>
          <c:orientation val="minMax"/>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s-ES"/>
                  <a:t>Total de personajes</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s-ES"/>
          </a:p>
        </c:txPr>
        <c:crossAx val="13845324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1" Type="http://schemas.openxmlformats.org/officeDocument/2006/relationships/image" Target="../media/image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E68B1E-A5FA-472B-832F-7037CCA3E1CA}" type="doc">
      <dgm:prSet loTypeId="urn:microsoft.com/office/officeart/2005/8/layout/vList3" loCatId="list" qsTypeId="urn:microsoft.com/office/officeart/2005/8/quickstyle/simple5" qsCatId="simple" csTypeId="urn:microsoft.com/office/officeart/2005/8/colors/colorful5" csCatId="colorful" phldr="1"/>
      <dgm:spPr/>
      <dgm:t>
        <a:bodyPr/>
        <a:lstStyle/>
        <a:p>
          <a:endParaRPr lang="es-ES"/>
        </a:p>
      </dgm:t>
    </dgm:pt>
    <dgm:pt modelId="{D0221F54-4AAA-4232-B172-030298536720}">
      <dgm:prSet phldrT="[Texto]"/>
      <dgm:spPr/>
      <dgm:t>
        <a:bodyPr anchor="ctr"/>
        <a:lstStyle/>
        <a:p>
          <a:pPr algn="ctr"/>
          <a:r>
            <a:rPr lang="es-ES" dirty="0"/>
            <a:t>64 juegos</a:t>
          </a:r>
        </a:p>
      </dgm:t>
    </dgm:pt>
    <dgm:pt modelId="{061A4683-F446-4BA3-9CDD-9F9FCE5A9E1A}" type="parTrans" cxnId="{25AAC42B-18DA-418A-A36E-A03651C997C3}">
      <dgm:prSet/>
      <dgm:spPr/>
      <dgm:t>
        <a:bodyPr/>
        <a:lstStyle/>
        <a:p>
          <a:endParaRPr lang="es-ES"/>
        </a:p>
      </dgm:t>
    </dgm:pt>
    <dgm:pt modelId="{F6A284DA-D9C2-45DE-8630-F52E5AB31ACD}" type="sibTrans" cxnId="{25AAC42B-18DA-418A-A36E-A03651C997C3}">
      <dgm:prSet/>
      <dgm:spPr/>
      <dgm:t>
        <a:bodyPr/>
        <a:lstStyle/>
        <a:p>
          <a:endParaRPr lang="es-ES"/>
        </a:p>
      </dgm:t>
    </dgm:pt>
    <dgm:pt modelId="{961069AF-C3E6-42C3-88AD-565330F8DEF2}">
      <dgm:prSet phldrT="[Texto]" phldr="1"/>
      <dgm:spPr/>
      <dgm:t>
        <a:bodyPr anchor="ctr"/>
        <a:lstStyle/>
        <a:p>
          <a:pPr algn="l"/>
          <a:endParaRPr lang="es-ES" dirty="0"/>
        </a:p>
      </dgm:t>
    </dgm:pt>
    <dgm:pt modelId="{900C7355-5744-44B1-B972-7424842F215E}" type="parTrans" cxnId="{8B7B620F-D170-4702-8C79-BBE9588E25EF}">
      <dgm:prSet/>
      <dgm:spPr/>
      <dgm:t>
        <a:bodyPr/>
        <a:lstStyle/>
        <a:p>
          <a:endParaRPr lang="es-ES"/>
        </a:p>
      </dgm:t>
    </dgm:pt>
    <dgm:pt modelId="{77A5D434-14B2-4BD7-BA7D-9EA1A76590C8}" type="sibTrans" cxnId="{8B7B620F-D170-4702-8C79-BBE9588E25EF}">
      <dgm:prSet/>
      <dgm:spPr/>
      <dgm:t>
        <a:bodyPr/>
        <a:lstStyle/>
        <a:p>
          <a:endParaRPr lang="es-ES"/>
        </a:p>
      </dgm:t>
    </dgm:pt>
    <dgm:pt modelId="{03D45E60-7127-47B1-8081-8F7C1BB45C10}" type="pres">
      <dgm:prSet presAssocID="{D2E68B1E-A5FA-472B-832F-7037CCA3E1CA}" presName="linearFlow" presStyleCnt="0">
        <dgm:presLayoutVars>
          <dgm:dir/>
          <dgm:resizeHandles val="exact"/>
        </dgm:presLayoutVars>
      </dgm:prSet>
      <dgm:spPr/>
    </dgm:pt>
    <dgm:pt modelId="{7C7F4E9A-E111-460E-8875-338ECE76A174}" type="pres">
      <dgm:prSet presAssocID="{D0221F54-4AAA-4232-B172-030298536720}" presName="composite" presStyleCnt="0"/>
      <dgm:spPr/>
    </dgm:pt>
    <dgm:pt modelId="{5A0B1DC3-6E94-4164-AE4C-F47C91ACD05D}" type="pres">
      <dgm:prSet presAssocID="{D0221F54-4AAA-4232-B172-030298536720}" presName="imgShp"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692AA993-D601-484F-928A-220BAC221277}" type="pres">
      <dgm:prSet presAssocID="{D0221F54-4AAA-4232-B172-030298536720}" presName="txShp" presStyleLbl="node1" presStyleIdx="0" presStyleCnt="1" custLinFactNeighborX="-464" custLinFactNeighborY="-1836">
        <dgm:presLayoutVars>
          <dgm:bulletEnabled val="1"/>
        </dgm:presLayoutVars>
      </dgm:prSet>
      <dgm:spPr/>
    </dgm:pt>
  </dgm:ptLst>
  <dgm:cxnLst>
    <dgm:cxn modelId="{8B7B620F-D170-4702-8C79-BBE9588E25EF}" srcId="{D0221F54-4AAA-4232-B172-030298536720}" destId="{961069AF-C3E6-42C3-88AD-565330F8DEF2}" srcOrd="0" destOrd="0" parTransId="{900C7355-5744-44B1-B972-7424842F215E}" sibTransId="{77A5D434-14B2-4BD7-BA7D-9EA1A76590C8}"/>
    <dgm:cxn modelId="{B1304923-3013-4E8D-8A94-F3BA6167326E}" type="presOf" srcId="{D2E68B1E-A5FA-472B-832F-7037CCA3E1CA}" destId="{03D45E60-7127-47B1-8081-8F7C1BB45C10}" srcOrd="0" destOrd="0" presId="urn:microsoft.com/office/officeart/2005/8/layout/vList3"/>
    <dgm:cxn modelId="{25AAC42B-18DA-418A-A36E-A03651C997C3}" srcId="{D2E68B1E-A5FA-472B-832F-7037CCA3E1CA}" destId="{D0221F54-4AAA-4232-B172-030298536720}" srcOrd="0" destOrd="0" parTransId="{061A4683-F446-4BA3-9CDD-9F9FCE5A9E1A}" sibTransId="{F6A284DA-D9C2-45DE-8630-F52E5AB31ACD}"/>
    <dgm:cxn modelId="{04FBFF63-4C51-4A6A-89F7-1DA994FA87CA}" type="presOf" srcId="{D0221F54-4AAA-4232-B172-030298536720}" destId="{692AA993-D601-484F-928A-220BAC221277}" srcOrd="0" destOrd="0" presId="urn:microsoft.com/office/officeart/2005/8/layout/vList3"/>
    <dgm:cxn modelId="{B1921AE4-FEF7-45A2-9F57-89068C5A2CEE}" type="presOf" srcId="{961069AF-C3E6-42C3-88AD-565330F8DEF2}" destId="{692AA993-D601-484F-928A-220BAC221277}" srcOrd="0" destOrd="1" presId="urn:microsoft.com/office/officeart/2005/8/layout/vList3"/>
    <dgm:cxn modelId="{09558C1C-0F18-448D-BE3E-4F77F230ADDA}" type="presParOf" srcId="{03D45E60-7127-47B1-8081-8F7C1BB45C10}" destId="{7C7F4E9A-E111-460E-8875-338ECE76A174}" srcOrd="0" destOrd="0" presId="urn:microsoft.com/office/officeart/2005/8/layout/vList3"/>
    <dgm:cxn modelId="{36574595-ADD2-476E-91A2-1A8BCC481F29}" type="presParOf" srcId="{7C7F4E9A-E111-460E-8875-338ECE76A174}" destId="{5A0B1DC3-6E94-4164-AE4C-F47C91ACD05D}" srcOrd="0" destOrd="0" presId="urn:microsoft.com/office/officeart/2005/8/layout/vList3"/>
    <dgm:cxn modelId="{127E240F-0596-4603-AC44-F3C62E7CCC9B}" type="presParOf" srcId="{7C7F4E9A-E111-460E-8875-338ECE76A174}" destId="{692AA993-D601-484F-928A-220BAC221277}"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060DD8-E969-46D9-956D-543930C08303}" type="doc">
      <dgm:prSet loTypeId="urn:microsoft.com/office/officeart/2005/8/layout/pList2" loCatId="list" qsTypeId="urn:microsoft.com/office/officeart/2005/8/quickstyle/simple3" qsCatId="simple" csTypeId="urn:microsoft.com/office/officeart/2005/8/colors/colorful1" csCatId="colorful" phldr="1"/>
      <dgm:spPr/>
      <dgm:t>
        <a:bodyPr/>
        <a:lstStyle/>
        <a:p>
          <a:endParaRPr lang="es-ES"/>
        </a:p>
      </dgm:t>
    </dgm:pt>
    <dgm:pt modelId="{3DDBE0F5-E706-454F-BC42-98D9FADE22D7}" type="pres">
      <dgm:prSet presAssocID="{ED060DD8-E969-46D9-956D-543930C08303}" presName="Name0" presStyleCnt="0">
        <dgm:presLayoutVars>
          <dgm:dir/>
          <dgm:resizeHandles val="exact"/>
        </dgm:presLayoutVars>
      </dgm:prSet>
      <dgm:spPr/>
    </dgm:pt>
  </dgm:ptLst>
  <dgm:cxnLst>
    <dgm:cxn modelId="{17906B69-DADC-46B5-AD31-AD93C12C9E6A}" type="presOf" srcId="{ED060DD8-E969-46D9-956D-543930C08303}" destId="{3DDBE0F5-E706-454F-BC42-98D9FADE22D7}" srcOrd="0" destOrd="0" presId="urn:microsoft.com/office/officeart/2005/8/layout/p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AA993-D601-484F-928A-220BAC221277}">
      <dsp:nvSpPr>
        <dsp:cNvPr id="0" name=""/>
        <dsp:cNvSpPr/>
      </dsp:nvSpPr>
      <dsp:spPr>
        <a:xfrm rot="10800000">
          <a:off x="1909262" y="0"/>
          <a:ext cx="6435471" cy="1272635"/>
        </a:xfrm>
        <a:prstGeom prst="homePlat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61197" tIns="125730" rIns="234696" bIns="125730" numCol="1" spcCol="1270" anchor="ctr" anchorCtr="0">
          <a:noAutofit/>
        </a:bodyPr>
        <a:lstStyle/>
        <a:p>
          <a:pPr marL="0" lvl="0" indent="0" algn="ctr" defTabSz="1466850">
            <a:lnSpc>
              <a:spcPct val="90000"/>
            </a:lnSpc>
            <a:spcBef>
              <a:spcPct val="0"/>
            </a:spcBef>
            <a:spcAft>
              <a:spcPct val="35000"/>
            </a:spcAft>
            <a:buNone/>
          </a:pPr>
          <a:r>
            <a:rPr lang="es-ES" sz="3300" kern="1200" dirty="0"/>
            <a:t>64 juegos</a:t>
          </a:r>
        </a:p>
        <a:p>
          <a:pPr marL="228600" lvl="1" indent="-228600" algn="l" defTabSz="1155700">
            <a:lnSpc>
              <a:spcPct val="90000"/>
            </a:lnSpc>
            <a:spcBef>
              <a:spcPct val="0"/>
            </a:spcBef>
            <a:spcAft>
              <a:spcPct val="15000"/>
            </a:spcAft>
            <a:buChar char="•"/>
          </a:pPr>
          <a:endParaRPr lang="es-ES" sz="2600" kern="1200" dirty="0"/>
        </a:p>
      </dsp:txBody>
      <dsp:txXfrm rot="10800000">
        <a:off x="2227421" y="0"/>
        <a:ext cx="6117312" cy="1272635"/>
      </dsp:txXfrm>
    </dsp:sp>
    <dsp:sp modelId="{5A0B1DC3-6E94-4164-AE4C-F47C91ACD05D}">
      <dsp:nvSpPr>
        <dsp:cNvPr id="0" name=""/>
        <dsp:cNvSpPr/>
      </dsp:nvSpPr>
      <dsp:spPr>
        <a:xfrm>
          <a:off x="1302805" y="0"/>
          <a:ext cx="1272635" cy="127263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drawing1.xml.rels><?xml version="1.0" encoding="UTF-8" standalone="yes"?>
<Relationships xmlns="http://schemas.openxmlformats.org/package/2006/relationships"><Relationship Id="rId1" Type="http://schemas.openxmlformats.org/officeDocument/2006/relationships/image" Target="../media/image20.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2" name="chart">
          <a:extLst xmlns:a="http://schemas.openxmlformats.org/drawingml/2006/main">
            <a:ext uri="{FF2B5EF4-FFF2-40B4-BE49-F238E27FC236}">
              <a16:creationId xmlns:a16="http://schemas.microsoft.com/office/drawing/2014/main" id="{54334D62-9280-066F-8FAF-BB3ED1D896F7}"/>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1619047" cy="7552381"/>
        </a:xfrm>
        <a:prstGeom xmlns:a="http://schemas.openxmlformats.org/drawingml/2006/main" prst="rect">
          <a:avLst/>
        </a:prstGeom>
      </cdr:spPr>
    </cdr:pic>
  </cdr:relSizeAnchor>
</c:userShapes>
</file>

<file path=ppt/media/image1.png>
</file>

<file path=ppt/media/image10.png>
</file>

<file path=ppt/media/image11.png>
</file>

<file path=ppt/media/image12.png>
</file>

<file path=ppt/media/image13.png>
</file>

<file path=ppt/media/image14.jp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E70202-FFB5-451D-B908-3AAE975FF360}" type="datetimeFigureOut">
              <a:rPr lang="es-ES" smtClean="0"/>
              <a:t>17/04/2024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74F94F-7EA1-4569-91BF-BDB492107064}" type="slidenum">
              <a:rPr lang="es-ES" smtClean="0"/>
              <a:t>‹Nº›</a:t>
            </a:fld>
            <a:endParaRPr lang="es-ES"/>
          </a:p>
        </p:txBody>
      </p:sp>
    </p:spTree>
    <p:extLst>
      <p:ext uri="{BB962C8B-B14F-4D97-AF65-F5344CB8AC3E}">
        <p14:creationId xmlns:p14="http://schemas.microsoft.com/office/powerpoint/2010/main" val="6481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i="0" dirty="0">
                <a:solidFill>
                  <a:srgbClr val="242424"/>
                </a:solidFill>
                <a:effectLst/>
                <a:highlight>
                  <a:srgbClr val="FFFFFF"/>
                </a:highlight>
                <a:latin typeface="source-serif-pro"/>
              </a:rPr>
              <a:t>Los videojuegos se han convertido en una forma destacada de entretenimiento y una importante influencia cultural en la sociedad actual. Tienen el poder de sumergir a los jugadores en mundos interactivos, ofreciendo experiencias y narrativas únicas. Sin embargo, la industria lleva mucho tiempo lidiando con un problema persistente: la representación de género. Desde la representación de los personajes hasta los roles que asumen, los videojuegos a menudo han caído en representaciones estereotipadas y limitadas de género. Este problema ha provocado conversaciones sobre la importancia de la diversidad, la inclusión y la representación precisa dentro de la comunidad de jugadores.</a:t>
            </a:r>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1</a:t>
            </a:fld>
            <a:endParaRPr lang="es-ES"/>
          </a:p>
        </p:txBody>
      </p:sp>
    </p:spTree>
    <p:extLst>
      <p:ext uri="{BB962C8B-B14F-4D97-AF65-F5344CB8AC3E}">
        <p14:creationId xmlns:p14="http://schemas.microsoft.com/office/powerpoint/2010/main" val="16512123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15</a:t>
            </a:fld>
            <a:endParaRPr lang="es-ES"/>
          </a:p>
        </p:txBody>
      </p:sp>
    </p:spTree>
    <p:extLst>
      <p:ext uri="{BB962C8B-B14F-4D97-AF65-F5344CB8AC3E}">
        <p14:creationId xmlns:p14="http://schemas.microsoft.com/office/powerpoint/2010/main" val="1689998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latin typeface="Gadugi" panose="020B0502040204020203" pitchFamily="34" charset="0"/>
                <a:ea typeface="Gadugi" panose="020B0502040204020203" pitchFamily="34" charset="0"/>
              </a:rPr>
              <a:t>El </a:t>
            </a:r>
            <a:r>
              <a:rPr lang="es-ES" b="1" dirty="0">
                <a:latin typeface="Gadugi" panose="020B0502040204020203" pitchFamily="34" charset="0"/>
                <a:ea typeface="Gadugi" panose="020B0502040204020203" pitchFamily="34" charset="0"/>
              </a:rPr>
              <a:t>análisis</a:t>
            </a:r>
            <a:r>
              <a:rPr lang="es-ES" dirty="0">
                <a:latin typeface="Gadugi" panose="020B0502040204020203" pitchFamily="34" charset="0"/>
                <a:ea typeface="Gadugi" panose="020B0502040204020203" pitchFamily="34" charset="0"/>
              </a:rPr>
              <a:t> de la representación de género en los videojuegos es crucial para comprender el impacto de </a:t>
            </a:r>
            <a:r>
              <a:rPr lang="es-ES" b="1" dirty="0">
                <a:latin typeface="Gadugi" panose="020B0502040204020203" pitchFamily="34" charset="0"/>
                <a:ea typeface="Gadugi" panose="020B0502040204020203" pitchFamily="34" charset="0"/>
              </a:rPr>
              <a:t>estereotipos</a:t>
            </a:r>
            <a:r>
              <a:rPr lang="es-ES" dirty="0">
                <a:latin typeface="Gadugi" panose="020B0502040204020203" pitchFamily="34" charset="0"/>
                <a:ea typeface="Gadugi" panose="020B0502040204020203" pitchFamily="34" charset="0"/>
              </a:rPr>
              <a:t> y roles en la industria. Este estudio examina 64 lanzamientos de videojuegos entre 2012 y 2022 para identificar </a:t>
            </a:r>
            <a:r>
              <a:rPr lang="es-ES" b="1" dirty="0">
                <a:latin typeface="Gadugi" panose="020B0502040204020203" pitchFamily="34" charset="0"/>
                <a:ea typeface="Gadugi" panose="020B0502040204020203" pitchFamily="34" charset="0"/>
              </a:rPr>
              <a:t>patrones</a:t>
            </a:r>
            <a:r>
              <a:rPr lang="es-ES" dirty="0">
                <a:latin typeface="Gadugi" panose="020B0502040204020203" pitchFamily="34" charset="0"/>
                <a:ea typeface="Gadugi" panose="020B0502040204020203" pitchFamily="34" charset="0"/>
              </a:rPr>
              <a:t> y tendencias en la representación de género y se consideran aspectos como la diversidad de personajes, los roles y, por supuesto, la representación de género.</a:t>
            </a:r>
          </a:p>
          <a:p>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2</a:t>
            </a:fld>
            <a:endParaRPr lang="es-ES"/>
          </a:p>
        </p:txBody>
      </p:sp>
    </p:spTree>
    <p:extLst>
      <p:ext uri="{BB962C8B-B14F-4D97-AF65-F5344CB8AC3E}">
        <p14:creationId xmlns:p14="http://schemas.microsoft.com/office/powerpoint/2010/main" val="911099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i="0" dirty="0">
                <a:solidFill>
                  <a:srgbClr val="242424"/>
                </a:solidFill>
                <a:effectLst/>
                <a:highlight>
                  <a:srgbClr val="FFFFFF"/>
                </a:highlight>
                <a:latin typeface="source-serif-pro"/>
              </a:rPr>
              <a:t>Un problema común es la insuficiente representación de personajes femeninos en los papeles principales. </a:t>
            </a:r>
            <a:r>
              <a:rPr lang="es-ES" dirty="0"/>
              <a:t>Los videojuegos suelen perpetuar </a:t>
            </a:r>
            <a:r>
              <a:rPr lang="es-ES" b="1" dirty="0"/>
              <a:t>estereotipos</a:t>
            </a:r>
            <a:r>
              <a:rPr lang="es-ES" dirty="0"/>
              <a:t> de género, como la </a:t>
            </a:r>
            <a:r>
              <a:rPr lang="es-ES" b="1" dirty="0"/>
              <a:t>damisela en apuros,</a:t>
            </a:r>
            <a:r>
              <a:rPr lang="es-ES" dirty="0"/>
              <a:t> el </a:t>
            </a:r>
            <a:r>
              <a:rPr lang="es-ES" b="1" dirty="0"/>
              <a:t>héroe musculoso y misterioso. </a:t>
            </a:r>
            <a:r>
              <a:rPr lang="es-ES" b="0" i="0" dirty="0">
                <a:solidFill>
                  <a:srgbClr val="242424"/>
                </a:solidFill>
                <a:effectLst/>
                <a:highlight>
                  <a:srgbClr val="FFFFFF"/>
                </a:highlight>
                <a:latin typeface="source-serif-pro"/>
              </a:rPr>
              <a:t> La mayoría de los personajes femeninos a menudo han parecen de forma infantil o hipersexualizados, con rasgos físicos exagerados en comparación con personajes masculinos en géneros similares.  Esta falta de representación puede enviar el mensaje de que las mujeres no son tan capaces o importantes como los personajes masculinos, lo que refuerza las desigualdades de género. </a:t>
            </a:r>
            <a:r>
              <a:rPr lang="es-ES" dirty="0"/>
              <a:t> El objetivo del análisis es identificará la presencia y </a:t>
            </a:r>
            <a:r>
              <a:rPr lang="es-ES" b="1" dirty="0"/>
              <a:t>evolución de estereotipos </a:t>
            </a:r>
            <a:r>
              <a:rPr lang="es-ES" dirty="0"/>
              <a:t>de género </a:t>
            </a:r>
            <a:r>
              <a:rPr lang="es-ES" b="0" i="0" dirty="0">
                <a:solidFill>
                  <a:srgbClr val="242424"/>
                </a:solidFill>
                <a:effectLst/>
                <a:highlight>
                  <a:srgbClr val="FFFFFF"/>
                </a:highlight>
                <a:latin typeface="source-serif-pro"/>
              </a:rPr>
              <a:t>a lo largo del tiempo dentro de los videojuegos</a:t>
            </a:r>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3</a:t>
            </a:fld>
            <a:endParaRPr lang="es-ES"/>
          </a:p>
        </p:txBody>
      </p:sp>
    </p:spTree>
    <p:extLst>
      <p:ext uri="{BB962C8B-B14F-4D97-AF65-F5344CB8AC3E}">
        <p14:creationId xmlns:p14="http://schemas.microsoft.com/office/powerpoint/2010/main" val="3936840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conocer la validez de la primera hipótesis, comencé con una distribución de los personajes por género y año. En ambas gráficas se revela que los personajes masculinos dominan el panorama de los videojuegos en comparación con los femeninos o el resto (no binarios).</a:t>
            </a:r>
            <a:br>
              <a:rPr lang="es-ES" dirty="0"/>
            </a:br>
            <a:r>
              <a:rPr lang="es-ES" dirty="0"/>
              <a:t>Aunque hay fluctuaciones anuales en la representación de género, en algunos años se puede ver un aumento de los personajes femenino y una disminución de los masculinos (2021).</a:t>
            </a:r>
          </a:p>
          <a:p>
            <a:r>
              <a:rPr lang="es-ES" dirty="0"/>
              <a:t>Los personajes no binarios tienen un aumento notable a partir de 2021.</a:t>
            </a:r>
          </a:p>
        </p:txBody>
      </p:sp>
      <p:sp>
        <p:nvSpPr>
          <p:cNvPr id="4" name="Marcador de número de diapositiva 3"/>
          <p:cNvSpPr>
            <a:spLocks noGrp="1"/>
          </p:cNvSpPr>
          <p:nvPr>
            <p:ph type="sldNum" sz="quarter" idx="5"/>
          </p:nvPr>
        </p:nvSpPr>
        <p:spPr/>
        <p:txBody>
          <a:bodyPr/>
          <a:lstStyle/>
          <a:p>
            <a:fld id="{1874F94F-7EA1-4569-91BF-BDB492107064}" type="slidenum">
              <a:rPr lang="es-ES" smtClean="0"/>
              <a:t>5</a:t>
            </a:fld>
            <a:endParaRPr lang="es-ES"/>
          </a:p>
        </p:txBody>
      </p:sp>
    </p:spTree>
    <p:extLst>
      <p:ext uri="{BB962C8B-B14F-4D97-AF65-F5344CB8AC3E}">
        <p14:creationId xmlns:p14="http://schemas.microsoft.com/office/powerpoint/2010/main" val="157430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i="0" dirty="0">
                <a:solidFill>
                  <a:srgbClr val="242424"/>
                </a:solidFill>
                <a:effectLst/>
                <a:highlight>
                  <a:srgbClr val="FFFFFF"/>
                </a:highlight>
                <a:latin typeface="source-serif-pro"/>
              </a:rPr>
              <a:t>Este gráfico muestra que los juegos de acción y acción-aventura tienden a tener una mayor proporción de personajes masculinos en comparación con personajes femeninos.</a:t>
            </a:r>
          </a:p>
          <a:p>
            <a:r>
              <a:rPr lang="es-ES" b="0" i="0" dirty="0">
                <a:solidFill>
                  <a:srgbClr val="242424"/>
                </a:solidFill>
                <a:effectLst/>
                <a:highlight>
                  <a:srgbClr val="FFFFFF"/>
                </a:highlight>
                <a:latin typeface="source-serif-pro"/>
              </a:rPr>
              <a:t>Esto coincide con la tendencia histórica de protagonistas dominados por hombres en estos géneros. </a:t>
            </a:r>
          </a:p>
          <a:p>
            <a:r>
              <a:rPr lang="es-ES" b="0" i="0" dirty="0">
                <a:solidFill>
                  <a:srgbClr val="242424"/>
                </a:solidFill>
                <a:effectLst/>
                <a:highlight>
                  <a:srgbClr val="FFFFFF"/>
                </a:highlight>
                <a:latin typeface="source-serif-pro"/>
              </a:rPr>
              <a:t>Los juegos de aventura y de rol demuestran una representación de género más equilibrada: el número de personajes femeninos es más de la mitad que el de personajes masculinos. El juego de Aventura tiene la mayor proporción femenina en comparación con otros. Creo que podría deberse a que la industria de los videojuegos está avanzando lentamente hacia una mayor inclusión y diversidad en los últimos años. Para los juegos de rol, el género también incluye opciones no binarias, lo que indica un esfuerzo consciente para brindar diversas opciones a los jugadores. A través de este gráfico, también pudimos ver una falta de videojuegos de tipo interactivo y de simulación en este conjunto de datos.</a:t>
            </a:r>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7</a:t>
            </a:fld>
            <a:endParaRPr lang="es-ES"/>
          </a:p>
        </p:txBody>
      </p:sp>
    </p:spTree>
    <p:extLst>
      <p:ext uri="{BB962C8B-B14F-4D97-AF65-F5344CB8AC3E}">
        <p14:creationId xmlns:p14="http://schemas.microsoft.com/office/powerpoint/2010/main" val="1085877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Ser personaje principal no siempre es sinónimo de ser protagonista, por ejemplo, Zelda.</a:t>
            </a:r>
          </a:p>
          <a:p>
            <a:r>
              <a:rPr lang="es-ES" dirty="0"/>
              <a:t>En este caso, es relevante señalar que los personajes principales femeninos superan a los masculinos </a:t>
            </a:r>
          </a:p>
          <a:p>
            <a:r>
              <a:rPr lang="es-ES" dirty="0"/>
              <a:t>Y en el grupo de villanos, imperan otros géneros, seguidos de los masculinos.</a:t>
            </a:r>
          </a:p>
          <a:p>
            <a:r>
              <a:rPr lang="es-ES" dirty="0"/>
              <a:t>En cuanto a los personajes secundarios, no hay demasiada diferencia entre los géneros.</a:t>
            </a:r>
          </a:p>
        </p:txBody>
      </p:sp>
      <p:sp>
        <p:nvSpPr>
          <p:cNvPr id="4" name="Marcador de número de diapositiva 3"/>
          <p:cNvSpPr>
            <a:spLocks noGrp="1"/>
          </p:cNvSpPr>
          <p:nvPr>
            <p:ph type="sldNum" sz="quarter" idx="5"/>
          </p:nvPr>
        </p:nvSpPr>
        <p:spPr/>
        <p:txBody>
          <a:bodyPr/>
          <a:lstStyle/>
          <a:p>
            <a:fld id="{1874F94F-7EA1-4569-91BF-BDB492107064}" type="slidenum">
              <a:rPr lang="es-ES" smtClean="0"/>
              <a:t>9</a:t>
            </a:fld>
            <a:endParaRPr lang="es-ES"/>
          </a:p>
        </p:txBody>
      </p:sp>
    </p:spTree>
    <p:extLst>
      <p:ext uri="{BB962C8B-B14F-4D97-AF65-F5344CB8AC3E}">
        <p14:creationId xmlns:p14="http://schemas.microsoft.com/office/powerpoint/2010/main" val="1640044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solidFill>
                  <a:srgbClr val="569CD6"/>
                </a:solidFill>
                <a:effectLst/>
                <a:highlight>
                  <a:srgbClr val="1F1F1F"/>
                </a:highlight>
                <a:latin typeface="Consolas" panose="020B0609020204030204" pitchFamily="49" charset="0"/>
              </a:rPr>
              <a:t>Conclusiones 4</a:t>
            </a:r>
            <a:endParaRPr lang="es-ES" b="0" dirty="0">
              <a:solidFill>
                <a:srgbClr val="CCCCCC"/>
              </a:solidFill>
              <a:effectLst/>
              <a:highlight>
                <a:srgbClr val="1F1F1F"/>
              </a:highlight>
              <a:latin typeface="Consolas" panose="020B0609020204030204" pitchFamily="49" charset="0"/>
            </a:endParaRPr>
          </a:p>
          <a:p>
            <a:r>
              <a:rPr lang="es-ES" b="0" dirty="0">
                <a:solidFill>
                  <a:srgbClr val="6796E6"/>
                </a:solidFill>
                <a:effectLst/>
                <a:highlight>
                  <a:srgbClr val="1F1F1F"/>
                </a:highlight>
                <a:latin typeface="Consolas" panose="020B0609020204030204" pitchFamily="49" charset="0"/>
              </a:rPr>
              <a:t>-</a:t>
            </a:r>
            <a:r>
              <a:rPr lang="es-ES" b="0" dirty="0">
                <a:solidFill>
                  <a:srgbClr val="CCCCCC"/>
                </a:solidFill>
                <a:effectLst/>
                <a:highlight>
                  <a:srgbClr val="1F1F1F"/>
                </a:highlight>
                <a:latin typeface="Consolas" panose="020B0609020204030204" pitchFamily="49" charset="0"/>
              </a:rPr>
              <a:t> Con este gráfico se muestra la </a:t>
            </a:r>
            <a:r>
              <a:rPr lang="es-ES" b="0" dirty="0" err="1">
                <a:solidFill>
                  <a:srgbClr val="CCCCCC"/>
                </a:solidFill>
                <a:effectLst/>
                <a:highlight>
                  <a:srgbClr val="1F1F1F"/>
                </a:highlight>
                <a:latin typeface="Consolas" panose="020B0609020204030204" pitchFamily="49" charset="0"/>
              </a:rPr>
              <a:t>decision</a:t>
            </a:r>
            <a:r>
              <a:rPr lang="es-ES" b="0" dirty="0">
                <a:solidFill>
                  <a:srgbClr val="CCCCCC"/>
                </a:solidFill>
                <a:effectLst/>
                <a:highlight>
                  <a:srgbClr val="1F1F1F"/>
                </a:highlight>
                <a:latin typeface="Consolas" panose="020B0609020204030204" pitchFamily="49" charset="0"/>
              </a:rPr>
              <a:t> de cada productor en cuanto a la representación de géneros en sus juegos más populares y revela la </a:t>
            </a:r>
            <a:r>
              <a:rPr lang="es-ES" b="0" dirty="0" err="1">
                <a:solidFill>
                  <a:srgbClr val="CCCCCC"/>
                </a:solidFill>
                <a:effectLst/>
                <a:highlight>
                  <a:srgbClr val="1F1F1F"/>
                </a:highlight>
                <a:latin typeface="Consolas" panose="020B0609020204030204" pitchFamily="49" charset="0"/>
              </a:rPr>
              <a:t>proporcion</a:t>
            </a:r>
            <a:r>
              <a:rPr lang="es-ES" b="0" dirty="0">
                <a:solidFill>
                  <a:srgbClr val="CCCCCC"/>
                </a:solidFill>
                <a:effectLst/>
                <a:highlight>
                  <a:srgbClr val="1F1F1F"/>
                </a:highlight>
                <a:latin typeface="Consolas" panose="020B0609020204030204" pitchFamily="49" charset="0"/>
              </a:rPr>
              <a:t> de </a:t>
            </a:r>
            <a:r>
              <a:rPr lang="es-ES" b="0" dirty="0" err="1">
                <a:solidFill>
                  <a:srgbClr val="CCCCCC"/>
                </a:solidFill>
                <a:effectLst/>
                <a:highlight>
                  <a:srgbClr val="1F1F1F"/>
                </a:highlight>
                <a:latin typeface="Consolas" panose="020B0609020204030204" pitchFamily="49" charset="0"/>
              </a:rPr>
              <a:t>pnjs</a:t>
            </a:r>
            <a:r>
              <a:rPr lang="es-ES" b="0" dirty="0">
                <a:solidFill>
                  <a:srgbClr val="CCCCCC"/>
                </a:solidFill>
                <a:effectLst/>
                <a:highlight>
                  <a:srgbClr val="1F1F1F"/>
                </a:highlight>
                <a:latin typeface="Consolas" panose="020B0609020204030204" pitchFamily="49" charset="0"/>
              </a:rPr>
              <a:t> de cada género.</a:t>
            </a:r>
          </a:p>
          <a:p>
            <a:r>
              <a:rPr lang="es-ES" b="0" dirty="0">
                <a:solidFill>
                  <a:srgbClr val="6796E6"/>
                </a:solidFill>
                <a:effectLst/>
                <a:highlight>
                  <a:srgbClr val="1F1F1F"/>
                </a:highlight>
                <a:latin typeface="Consolas" panose="020B0609020204030204" pitchFamily="49" charset="0"/>
              </a:rPr>
              <a:t>-</a:t>
            </a:r>
            <a:r>
              <a:rPr lang="es-ES" b="0" dirty="0">
                <a:solidFill>
                  <a:srgbClr val="CCCCCC"/>
                </a:solidFill>
                <a:effectLst/>
                <a:highlight>
                  <a:srgbClr val="1F1F1F"/>
                </a:highlight>
                <a:latin typeface="Consolas" panose="020B0609020204030204" pitchFamily="49" charset="0"/>
              </a:rPr>
              <a:t> Se ve predominancia de más personajes </a:t>
            </a:r>
            <a:r>
              <a:rPr lang="es-ES" b="0" dirty="0" err="1">
                <a:solidFill>
                  <a:srgbClr val="CCCCCC"/>
                </a:solidFill>
                <a:effectLst/>
                <a:highlight>
                  <a:srgbClr val="1F1F1F"/>
                </a:highlight>
                <a:latin typeface="Consolas" panose="020B0609020204030204" pitchFamily="49" charset="0"/>
              </a:rPr>
              <a:t>masc</a:t>
            </a:r>
            <a:r>
              <a:rPr lang="es-ES" b="0" dirty="0">
                <a:solidFill>
                  <a:srgbClr val="CCCCCC"/>
                </a:solidFill>
                <a:effectLst/>
                <a:highlight>
                  <a:srgbClr val="1F1F1F"/>
                </a:highlight>
                <a:latin typeface="Consolas" panose="020B0609020204030204" pitchFamily="49" charset="0"/>
              </a:rPr>
              <a:t> frente a los femeninos.</a:t>
            </a:r>
          </a:p>
          <a:p>
            <a:r>
              <a:rPr lang="es-ES" b="0" dirty="0">
                <a:solidFill>
                  <a:srgbClr val="6796E6"/>
                </a:solidFill>
                <a:effectLst/>
                <a:highlight>
                  <a:srgbClr val="1F1F1F"/>
                </a:highlight>
                <a:latin typeface="Consolas" panose="020B0609020204030204" pitchFamily="49" charset="0"/>
              </a:rPr>
              <a:t>-</a:t>
            </a:r>
            <a:r>
              <a:rPr lang="es-ES" b="0" dirty="0">
                <a:solidFill>
                  <a:srgbClr val="CCCCCC"/>
                </a:solidFill>
                <a:effectLst/>
                <a:highlight>
                  <a:srgbClr val="1F1F1F"/>
                </a:highlight>
                <a:latin typeface="Consolas" panose="020B0609020204030204" pitchFamily="49" charset="0"/>
              </a:rPr>
              <a:t> Solo 21 de 44  productores tienen otro tipos de personajes en sus juegos.</a:t>
            </a:r>
          </a:p>
          <a:p>
            <a:pPr marL="171450" indent="-171450">
              <a:buFontTx/>
              <a:buChar char="-"/>
            </a:pPr>
            <a:r>
              <a:rPr lang="es-ES" b="0" dirty="0">
                <a:solidFill>
                  <a:srgbClr val="CCCCCC"/>
                </a:solidFill>
                <a:effectLst/>
                <a:highlight>
                  <a:srgbClr val="1F1F1F"/>
                </a:highlight>
                <a:latin typeface="Consolas" panose="020B0609020204030204" pitchFamily="49" charset="0"/>
              </a:rPr>
              <a:t>Hay productores que solo incluyen personajes masculinos</a:t>
            </a:r>
          </a:p>
          <a:p>
            <a:pPr marL="171450" indent="-171450">
              <a:buFontTx/>
              <a:buChar char="-"/>
            </a:pPr>
            <a:r>
              <a:rPr lang="es-ES" b="0" dirty="0">
                <a:solidFill>
                  <a:srgbClr val="CCCCCC"/>
                </a:solidFill>
                <a:effectLst/>
                <a:highlight>
                  <a:srgbClr val="1F1F1F"/>
                </a:highlight>
                <a:latin typeface="Consolas" panose="020B0609020204030204" pitchFamily="49" charset="0"/>
              </a:rPr>
              <a:t>Es difícil encontrar un productor representativo, pero como su impacto es mayor que el de la mayoría elijo Nintendo</a:t>
            </a:r>
          </a:p>
          <a:p>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11</a:t>
            </a:fld>
            <a:endParaRPr lang="es-ES"/>
          </a:p>
        </p:txBody>
      </p:sp>
    </p:spTree>
    <p:extLst>
      <p:ext uri="{BB962C8B-B14F-4D97-AF65-F5344CB8AC3E}">
        <p14:creationId xmlns:p14="http://schemas.microsoft.com/office/powerpoint/2010/main" val="258458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i="0" dirty="0">
                <a:solidFill>
                  <a:srgbClr val="242424"/>
                </a:solidFill>
                <a:effectLst/>
                <a:highlight>
                  <a:srgbClr val="FFFFFF"/>
                </a:highlight>
                <a:latin typeface="source-serif-pro"/>
              </a:rPr>
              <a:t>Se muestra la predominancia de los personajes masculinos. No queda claro en este gráfico es el sexismo dentro de las narrativas. </a:t>
            </a:r>
            <a:br>
              <a:rPr lang="es-ES" b="0" i="0" dirty="0">
                <a:solidFill>
                  <a:srgbClr val="242424"/>
                </a:solidFill>
                <a:effectLst/>
                <a:highlight>
                  <a:srgbClr val="FFFFFF"/>
                </a:highlight>
                <a:latin typeface="source-serif-pro"/>
              </a:rPr>
            </a:br>
            <a:r>
              <a:rPr lang="es-ES" b="0" i="0" dirty="0">
                <a:solidFill>
                  <a:srgbClr val="242424"/>
                </a:solidFill>
                <a:effectLst/>
                <a:highlight>
                  <a:srgbClr val="FFFFFF"/>
                </a:highlight>
                <a:latin typeface="source-serif-pro"/>
              </a:rPr>
              <a:t>La única “Damisela en apuros” sería la Princesa </a:t>
            </a:r>
            <a:r>
              <a:rPr lang="es-ES" b="0" i="0" dirty="0" err="1">
                <a:solidFill>
                  <a:srgbClr val="242424"/>
                </a:solidFill>
                <a:effectLst/>
                <a:highlight>
                  <a:srgbClr val="FFFFFF"/>
                </a:highlight>
                <a:latin typeface="source-serif-pro"/>
              </a:rPr>
              <a:t>Peach</a:t>
            </a:r>
            <a:r>
              <a:rPr lang="es-ES" b="0" i="0" dirty="0">
                <a:solidFill>
                  <a:srgbClr val="242424"/>
                </a:solidFill>
                <a:effectLst/>
                <a:highlight>
                  <a:srgbClr val="FFFFFF"/>
                </a:highlight>
                <a:latin typeface="source-serif-pro"/>
              </a:rPr>
              <a:t> dentro de la franquicia Super Mario, pero la falta de sustancia detrás de los personajes femeninos es muy evidente. El resto de femeninos casi nunca son personajes jugables. </a:t>
            </a:r>
            <a:br>
              <a:rPr lang="es-ES" b="0" i="0" dirty="0">
                <a:solidFill>
                  <a:srgbClr val="242424"/>
                </a:solidFill>
                <a:effectLst/>
                <a:highlight>
                  <a:srgbClr val="FFFFFF"/>
                </a:highlight>
                <a:latin typeface="source-serif-pro"/>
              </a:rPr>
            </a:br>
            <a:r>
              <a:rPr lang="es-ES" b="0" i="0" dirty="0">
                <a:solidFill>
                  <a:srgbClr val="242424"/>
                </a:solidFill>
                <a:effectLst/>
                <a:highlight>
                  <a:srgbClr val="FFFFFF"/>
                </a:highlight>
                <a:latin typeface="source-serif-pro"/>
              </a:rPr>
              <a:t>La serie Pokémon la principal representación "igual" radica en que puedes elegir jugar como chico o chica. Pero los líderes de gimnasio, personajes secundarios y </a:t>
            </a:r>
            <a:r>
              <a:rPr lang="es-ES" b="0" i="0" dirty="0" err="1">
                <a:solidFill>
                  <a:srgbClr val="242424"/>
                </a:solidFill>
                <a:effectLst/>
                <a:highlight>
                  <a:srgbClr val="FFFFFF"/>
                </a:highlight>
                <a:latin typeface="source-serif-pro"/>
              </a:rPr>
              <a:t>NPC</a:t>
            </a:r>
            <a:r>
              <a:rPr lang="es-ES" b="0" i="0" dirty="0">
                <a:solidFill>
                  <a:srgbClr val="242424"/>
                </a:solidFill>
                <a:effectLst/>
                <a:highlight>
                  <a:srgbClr val="FFFFFF"/>
                </a:highlight>
                <a:latin typeface="source-serif-pro"/>
              </a:rPr>
              <a:t> ofrecen muy poca representación: solo sirven llevar a cabo batallas por turnos. </a:t>
            </a:r>
            <a:br>
              <a:rPr lang="es-ES" b="0" i="0" dirty="0">
                <a:solidFill>
                  <a:srgbClr val="242424"/>
                </a:solidFill>
                <a:effectLst/>
                <a:highlight>
                  <a:srgbClr val="FFFFFF"/>
                </a:highlight>
                <a:latin typeface="source-serif-pro"/>
              </a:rPr>
            </a:br>
            <a:r>
              <a:rPr lang="es-ES" b="0" i="0" dirty="0">
                <a:solidFill>
                  <a:srgbClr val="242424"/>
                </a:solidFill>
                <a:effectLst/>
                <a:highlight>
                  <a:srgbClr val="FFFFFF"/>
                </a:highlight>
                <a:latin typeface="source-serif-pro"/>
              </a:rPr>
              <a:t>Zelda es una serie de juegos icónica pero con un giro muy extraño: Link es el personaje más importante del juego. </a:t>
            </a:r>
            <a:br>
              <a:rPr lang="es-ES" b="0" i="0" dirty="0">
                <a:solidFill>
                  <a:srgbClr val="242424"/>
                </a:solidFill>
                <a:effectLst/>
                <a:highlight>
                  <a:srgbClr val="FFFFFF"/>
                </a:highlight>
                <a:latin typeface="source-serif-pro"/>
              </a:rPr>
            </a:br>
            <a:r>
              <a:rPr lang="es-ES" b="0" i="0" dirty="0">
                <a:solidFill>
                  <a:srgbClr val="242424"/>
                </a:solidFill>
                <a:effectLst/>
                <a:highlight>
                  <a:srgbClr val="FFFFFF"/>
                </a:highlight>
                <a:latin typeface="source-serif-pro"/>
              </a:rPr>
              <a:t>Por último, </a:t>
            </a:r>
            <a:r>
              <a:rPr lang="es-ES" b="0" i="0" dirty="0" err="1">
                <a:solidFill>
                  <a:srgbClr val="242424"/>
                </a:solidFill>
                <a:effectLst/>
                <a:highlight>
                  <a:srgbClr val="FFFFFF"/>
                </a:highlight>
                <a:latin typeface="source-serif-pro"/>
              </a:rPr>
              <a:t>Bayonetta</a:t>
            </a:r>
            <a:r>
              <a:rPr lang="es-ES" b="0" i="0" dirty="0">
                <a:solidFill>
                  <a:srgbClr val="242424"/>
                </a:solidFill>
                <a:effectLst/>
                <a:highlight>
                  <a:srgbClr val="FFFFFF"/>
                </a:highlight>
                <a:latin typeface="source-serif-pro"/>
              </a:rPr>
              <a:t> es uno de los personajes más sexualizados del mundo de Nintendo. </a:t>
            </a:r>
            <a:endParaRPr lang="es-ES" dirty="0"/>
          </a:p>
        </p:txBody>
      </p:sp>
      <p:sp>
        <p:nvSpPr>
          <p:cNvPr id="4" name="Marcador de número de diapositiva 3"/>
          <p:cNvSpPr>
            <a:spLocks noGrp="1"/>
          </p:cNvSpPr>
          <p:nvPr>
            <p:ph type="sldNum" sz="quarter" idx="5"/>
          </p:nvPr>
        </p:nvSpPr>
        <p:spPr/>
        <p:txBody>
          <a:bodyPr/>
          <a:lstStyle/>
          <a:p>
            <a:fld id="{1874F94F-7EA1-4569-91BF-BDB492107064}" type="slidenum">
              <a:rPr lang="es-ES" smtClean="0"/>
              <a:t>12</a:t>
            </a:fld>
            <a:endParaRPr lang="es-ES"/>
          </a:p>
        </p:txBody>
      </p:sp>
    </p:spTree>
    <p:extLst>
      <p:ext uri="{BB962C8B-B14F-4D97-AF65-F5344CB8AC3E}">
        <p14:creationId xmlns:p14="http://schemas.microsoft.com/office/powerpoint/2010/main" val="209090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dirty="0">
                <a:solidFill>
                  <a:srgbClr val="CCCCCC"/>
                </a:solidFill>
                <a:effectLst/>
                <a:highlight>
                  <a:srgbClr val="1F1F1F"/>
                </a:highlight>
                <a:latin typeface="Consolas" panose="020B0609020204030204" pitchFamily="49" charset="0"/>
              </a:rPr>
              <a:t>Para concluir, aquí solo quería ver gráficamente cuántos de los juegos top de Nintendo tenían personajes sexualizados y de qué grado y como ya dijimos con anterioridad, </a:t>
            </a:r>
            <a:r>
              <a:rPr lang="es-ES" b="0" dirty="0" err="1">
                <a:solidFill>
                  <a:srgbClr val="CCCCCC"/>
                </a:solidFill>
                <a:effectLst/>
                <a:highlight>
                  <a:srgbClr val="1F1F1F"/>
                </a:highlight>
                <a:latin typeface="Consolas" panose="020B0609020204030204" pitchFamily="49" charset="0"/>
              </a:rPr>
              <a:t>Bayonetta</a:t>
            </a:r>
            <a:r>
              <a:rPr lang="es-ES" b="0" dirty="0">
                <a:solidFill>
                  <a:srgbClr val="CCCCCC"/>
                </a:solidFill>
                <a:effectLst/>
                <a:highlight>
                  <a:srgbClr val="1F1F1F"/>
                </a:highlight>
                <a:latin typeface="Consolas" panose="020B0609020204030204" pitchFamily="49" charset="0"/>
              </a:rPr>
              <a:t> es el más destacado.</a:t>
            </a:r>
          </a:p>
          <a:p>
            <a:r>
              <a:rPr lang="es-ES" b="0" dirty="0">
                <a:solidFill>
                  <a:srgbClr val="CCCCCC"/>
                </a:solidFill>
                <a:effectLst/>
                <a:highlight>
                  <a:srgbClr val="1F1F1F"/>
                </a:highlight>
                <a:latin typeface="Consolas" panose="020B0609020204030204" pitchFamily="49" charset="0"/>
              </a:rPr>
              <a:t>En cuanto a la jugabilidad en el top, la mayoría de personajes que aparecen en los juegos son no jugables, pero en los que sí podemos controlar, vemos que incluso el número de otros géneros supera por poco los personajes femeninos.</a:t>
            </a:r>
          </a:p>
        </p:txBody>
      </p:sp>
      <p:sp>
        <p:nvSpPr>
          <p:cNvPr id="4" name="Marcador de número de diapositiva 3"/>
          <p:cNvSpPr>
            <a:spLocks noGrp="1"/>
          </p:cNvSpPr>
          <p:nvPr>
            <p:ph type="sldNum" sz="quarter" idx="5"/>
          </p:nvPr>
        </p:nvSpPr>
        <p:spPr/>
        <p:txBody>
          <a:bodyPr/>
          <a:lstStyle/>
          <a:p>
            <a:fld id="{1874F94F-7EA1-4569-91BF-BDB492107064}" type="slidenum">
              <a:rPr lang="es-ES" smtClean="0"/>
              <a:t>13</a:t>
            </a:fld>
            <a:endParaRPr lang="es-ES"/>
          </a:p>
        </p:txBody>
      </p:sp>
    </p:spTree>
    <p:extLst>
      <p:ext uri="{BB962C8B-B14F-4D97-AF65-F5344CB8AC3E}">
        <p14:creationId xmlns:p14="http://schemas.microsoft.com/office/powerpoint/2010/main" val="2910121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F3C310-2375-810A-7F8F-E72C78C0B35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E61BC11D-175D-D3BC-3E8C-49369D54EA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FF9AFC7-B2BE-1D89-F3AE-0927537D7B12}"/>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46679527-8902-4A9C-DC07-3ABC8F75F02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C4B807B-A2EC-8E8B-E2CC-3ED9096559A3}"/>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861783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5B577C-3072-E876-A7DC-AC3EEBB8C6BA}"/>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ABBD6FB-DF27-33D0-6CBB-1263CCCEEB8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A5FC6C2-B67D-FD2A-6C53-B0499BE50AC1}"/>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8EC737B9-359C-0134-82A3-D3862A72309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EC70D7C4-94DC-6DFA-19A6-BDD29386C660}"/>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585003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386C49B-7213-DC5A-0A1D-E0E3C933F17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F8ACB5B8-486A-704B-2148-B2BE62BDC346}"/>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34885D1-43A2-EC13-6301-FCDE8287B4BB}"/>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F5B7DD64-994E-181F-31EA-687245AE530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3D02DEA-598F-EAD7-9E93-BCDD77ABD6B6}"/>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998920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D85236-921B-C118-1F15-983C54CB0D3B}"/>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57151725-7459-A6A3-F014-B07C1EC8A1D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F7785E2-860F-66E3-9336-043651022068}"/>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25748584-1642-0BE5-0F72-D51CE361071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3A6997F-AB52-6C7A-EACF-37E0EDF70DF3}"/>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2232027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28FD75-864B-32FE-E8C6-CC3B116DC1E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32308613-DD9B-F29F-70BB-34A0E17A2B2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3658CCF0-989D-DCF4-E605-872E8D7CA93E}"/>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86A7722D-32E4-4766-C041-19B24281B67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A0888C7-3D22-CC30-3204-8A196E7B9FC2}"/>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4119112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7B58F3-CAC8-864E-B608-C0D08B5CBA9B}"/>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64319C8D-4458-A4CF-2817-F40372776F16}"/>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FC40995E-F9C3-F422-B746-F7574DF8327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CB2C861C-941A-2764-C8CE-14D55D42B2BD}"/>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6" name="Marcador de pie de página 5">
            <a:extLst>
              <a:ext uri="{FF2B5EF4-FFF2-40B4-BE49-F238E27FC236}">
                <a16:creationId xmlns:a16="http://schemas.microsoft.com/office/drawing/2014/main" id="{38476CE3-20DE-E983-6942-3DE06E60E47B}"/>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B4AF185-6C61-2537-DB74-CEDB983495D2}"/>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2870655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7D0353-D83E-531A-0FE7-7ABC786C488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506F01B3-8ACD-B9C9-1BA7-B5551D605D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B3CE39D-70D4-13D0-279E-F91A6348ED8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0736D0EC-94F4-77A3-F01A-A962E6CF30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8B401438-9F8D-7258-9705-247CD3AB17CD}"/>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CCA8AAF6-0041-287C-F94C-5BF600D13C71}"/>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8" name="Marcador de pie de página 7">
            <a:extLst>
              <a:ext uri="{FF2B5EF4-FFF2-40B4-BE49-F238E27FC236}">
                <a16:creationId xmlns:a16="http://schemas.microsoft.com/office/drawing/2014/main" id="{106A16C6-68BF-1D42-7FCC-506DE7D8965A}"/>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8B68F877-8213-16AE-8DA5-69AE99E0911D}"/>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1888213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3BA0F-DCCB-0FEF-4773-0B15343AE1FF}"/>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6851DB3-D9C2-1A2C-8D45-58197276377B}"/>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4" name="Marcador de pie de página 3">
            <a:extLst>
              <a:ext uri="{FF2B5EF4-FFF2-40B4-BE49-F238E27FC236}">
                <a16:creationId xmlns:a16="http://schemas.microsoft.com/office/drawing/2014/main" id="{0BFF8AEF-AAD5-D1AC-467E-6B4357DE809B}"/>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3B2E2E59-BE6C-C6B0-6588-53D4BEA59847}"/>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1813711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96A5216-A22F-C3E3-A512-17C28832D956}"/>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3" name="Marcador de pie de página 2">
            <a:extLst>
              <a:ext uri="{FF2B5EF4-FFF2-40B4-BE49-F238E27FC236}">
                <a16:creationId xmlns:a16="http://schemas.microsoft.com/office/drawing/2014/main" id="{3E41418A-A729-9AEB-7095-EC29966F5B47}"/>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632AC356-8B67-CB61-970B-2C4AA97BC74C}"/>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977402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8BEB8F-CBAA-C68D-08B8-9D33454E514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155F14A8-72FE-C717-4255-97A90BE5D7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016C7D05-291B-0FEA-FBC3-C0F1EB8B3C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66BD966-0704-D44B-E140-147C498D4A1D}"/>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6" name="Marcador de pie de página 5">
            <a:extLst>
              <a:ext uri="{FF2B5EF4-FFF2-40B4-BE49-F238E27FC236}">
                <a16:creationId xmlns:a16="http://schemas.microsoft.com/office/drawing/2014/main" id="{5C486BAC-B94A-1E34-D14A-AD8169C0899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33DF655-A532-77F3-91A1-E67BD5706B78}"/>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1206154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440E90-1943-9CE7-3323-4A92FC8C0AB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3A657936-8E65-7229-7C70-C6A24DE072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14B5FD2F-682C-5F95-F9E8-D915C8BC4E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77692AB-68B5-D6DA-BB7A-9A6DFB0CF8A7}"/>
              </a:ext>
            </a:extLst>
          </p:cNvPr>
          <p:cNvSpPr>
            <a:spLocks noGrp="1"/>
          </p:cNvSpPr>
          <p:nvPr>
            <p:ph type="dt" sz="half" idx="10"/>
          </p:nvPr>
        </p:nvSpPr>
        <p:spPr/>
        <p:txBody>
          <a:bodyPr/>
          <a:lstStyle/>
          <a:p>
            <a:fld id="{4609DB0F-9A58-4110-A483-D79CD58942A1}" type="datetimeFigureOut">
              <a:rPr lang="es-ES" smtClean="0"/>
              <a:t>17/04/2024</a:t>
            </a:fld>
            <a:endParaRPr lang="es-ES"/>
          </a:p>
        </p:txBody>
      </p:sp>
      <p:sp>
        <p:nvSpPr>
          <p:cNvPr id="6" name="Marcador de pie de página 5">
            <a:extLst>
              <a:ext uri="{FF2B5EF4-FFF2-40B4-BE49-F238E27FC236}">
                <a16:creationId xmlns:a16="http://schemas.microsoft.com/office/drawing/2014/main" id="{CE274DBD-1F7E-E98F-5CC4-8064E36860B2}"/>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B3F486B-B96F-F412-1CF4-F6F856A38872}"/>
              </a:ext>
            </a:extLst>
          </p:cNvPr>
          <p:cNvSpPr>
            <a:spLocks noGrp="1"/>
          </p:cNvSpPr>
          <p:nvPr>
            <p:ph type="sldNum" sz="quarter" idx="12"/>
          </p:nvPr>
        </p:nvSpPr>
        <p:spPr/>
        <p:txBody>
          <a:bodyPr/>
          <a:lstStyle/>
          <a:p>
            <a:fld id="{3DA200A6-B4E1-4153-A17B-1E090DD9B875}" type="slidenum">
              <a:rPr lang="es-ES" smtClean="0"/>
              <a:t>‹Nº›</a:t>
            </a:fld>
            <a:endParaRPr lang="es-ES"/>
          </a:p>
        </p:txBody>
      </p:sp>
    </p:spTree>
    <p:extLst>
      <p:ext uri="{BB962C8B-B14F-4D97-AF65-F5344CB8AC3E}">
        <p14:creationId xmlns:p14="http://schemas.microsoft.com/office/powerpoint/2010/main" val="139922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398F3B1-412E-9424-C44E-708B59341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889EA7B-0B21-3D6B-1AB1-EA420AE2A0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FFD7263-9525-1992-4335-85EA25E3C1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609DB0F-9A58-4110-A483-D79CD58942A1}" type="datetimeFigureOut">
              <a:rPr lang="es-ES" smtClean="0"/>
              <a:t>17/04/2024</a:t>
            </a:fld>
            <a:endParaRPr lang="es-ES"/>
          </a:p>
        </p:txBody>
      </p:sp>
      <p:sp>
        <p:nvSpPr>
          <p:cNvPr id="5" name="Marcador de pie de página 4">
            <a:extLst>
              <a:ext uri="{FF2B5EF4-FFF2-40B4-BE49-F238E27FC236}">
                <a16:creationId xmlns:a16="http://schemas.microsoft.com/office/drawing/2014/main" id="{90947AC1-6820-D7EB-87EA-D6080CAE4C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ES"/>
          </a:p>
        </p:txBody>
      </p:sp>
      <p:sp>
        <p:nvSpPr>
          <p:cNvPr id="6" name="Marcador de número de diapositiva 5">
            <a:extLst>
              <a:ext uri="{FF2B5EF4-FFF2-40B4-BE49-F238E27FC236}">
                <a16:creationId xmlns:a16="http://schemas.microsoft.com/office/drawing/2014/main" id="{FC50C7A2-0428-A933-4516-7458109670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DA200A6-B4E1-4153-A17B-1E090DD9B875}" type="slidenum">
              <a:rPr lang="es-ES" smtClean="0"/>
              <a:t>‹Nº›</a:t>
            </a:fld>
            <a:endParaRPr lang="es-ES"/>
          </a:p>
        </p:txBody>
      </p:sp>
    </p:spTree>
    <p:extLst>
      <p:ext uri="{BB962C8B-B14F-4D97-AF65-F5344CB8AC3E}">
        <p14:creationId xmlns:p14="http://schemas.microsoft.com/office/powerpoint/2010/main" val="638060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diagramLayout" Target="../diagrams/layout2.xml"/><Relationship Id="rId7" Type="http://schemas.openxmlformats.org/officeDocument/2006/relationships/image" Target="../media/image26.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openxmlformats.org/officeDocument/2006/relationships/image" Target="../media/image30.png"/><Relationship Id="rId5" Type="http://schemas.openxmlformats.org/officeDocument/2006/relationships/diagramColors" Target="../diagrams/colors2.xml"/><Relationship Id="rId10" Type="http://schemas.openxmlformats.org/officeDocument/2006/relationships/image" Target="../media/image29.png"/><Relationship Id="rId4" Type="http://schemas.openxmlformats.org/officeDocument/2006/relationships/diagramQuickStyle" Target="../diagrams/quickStyle2.xml"/><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B4BC2-9F5C-B9BF-B575-F675E572E66E}"/>
              </a:ext>
            </a:extLst>
          </p:cNvPr>
          <p:cNvSpPr>
            <a:spLocks noGrp="1"/>
          </p:cNvSpPr>
          <p:nvPr>
            <p:ph type="ctrTitle"/>
          </p:nvPr>
        </p:nvSpPr>
        <p:spPr>
          <a:xfrm>
            <a:off x="865613" y="1136862"/>
            <a:ext cx="10624226" cy="2387600"/>
          </a:xfrm>
        </p:spPr>
        <p:txBody>
          <a:bodyPr anchor="ctr">
            <a:normAutofit/>
          </a:bodyPr>
          <a:lstStyle/>
          <a:p>
            <a:r>
              <a:rPr lang="es-ES" sz="4800" dirty="0">
                <a:latin typeface="ADLaM Display" panose="020F0502020204030204" pitchFamily="2" charset="0"/>
                <a:ea typeface="ADLaM Display" panose="020F0502020204030204" pitchFamily="2" charset="0"/>
                <a:cs typeface="ADLaM Display" panose="020F0502020204030204" pitchFamily="2" charset="0"/>
              </a:rPr>
              <a:t>Representación del género</a:t>
            </a:r>
            <a:br>
              <a:rPr lang="es-ES" sz="4800" dirty="0">
                <a:latin typeface="ADLaM Display" panose="020F0502020204030204" pitchFamily="2" charset="0"/>
                <a:ea typeface="ADLaM Display" panose="020F0502020204030204" pitchFamily="2" charset="0"/>
                <a:cs typeface="ADLaM Display" panose="020F0502020204030204" pitchFamily="2" charset="0"/>
              </a:rPr>
            </a:br>
            <a:r>
              <a:rPr lang="es-ES" sz="4800" dirty="0">
                <a:latin typeface="ADLaM Display" panose="020F0502020204030204" pitchFamily="2" charset="0"/>
                <a:ea typeface="ADLaM Display" panose="020F0502020204030204" pitchFamily="2" charset="0"/>
                <a:cs typeface="ADLaM Display" panose="020F0502020204030204" pitchFamily="2" charset="0"/>
              </a:rPr>
              <a:t>en los videojuegos</a:t>
            </a:r>
          </a:p>
        </p:txBody>
      </p:sp>
      <p:sp>
        <p:nvSpPr>
          <p:cNvPr id="3" name="Subtítulo 2">
            <a:extLst>
              <a:ext uri="{FF2B5EF4-FFF2-40B4-BE49-F238E27FC236}">
                <a16:creationId xmlns:a16="http://schemas.microsoft.com/office/drawing/2014/main" id="{15BF6FEC-7945-4AE4-8804-CF29BFBBCC7E}"/>
              </a:ext>
            </a:extLst>
          </p:cNvPr>
          <p:cNvSpPr>
            <a:spLocks noGrp="1"/>
          </p:cNvSpPr>
          <p:nvPr>
            <p:ph type="subTitle" idx="1"/>
          </p:nvPr>
        </p:nvSpPr>
        <p:spPr>
          <a:xfrm>
            <a:off x="1446179" y="2910005"/>
            <a:ext cx="9144000" cy="1655762"/>
          </a:xfrm>
        </p:spPr>
        <p:txBody>
          <a:bodyPr/>
          <a:lstStyle/>
          <a:p>
            <a:r>
              <a:rPr lang="es-ES" dirty="0">
                <a:latin typeface="Gadugi" panose="020B0502040204020203" pitchFamily="34" charset="0"/>
                <a:ea typeface="Gadugi" panose="020B0502040204020203" pitchFamily="34" charset="0"/>
              </a:rPr>
              <a:t>Análisis exploratorio de datos</a:t>
            </a:r>
          </a:p>
        </p:txBody>
      </p:sp>
      <p:sp>
        <p:nvSpPr>
          <p:cNvPr id="4" name="Subtítulo 2">
            <a:extLst>
              <a:ext uri="{FF2B5EF4-FFF2-40B4-BE49-F238E27FC236}">
                <a16:creationId xmlns:a16="http://schemas.microsoft.com/office/drawing/2014/main" id="{6E7B1CAE-4412-096A-DE97-78F3833CBF57}"/>
              </a:ext>
            </a:extLst>
          </p:cNvPr>
          <p:cNvSpPr txBox="1">
            <a:spLocks/>
          </p:cNvSpPr>
          <p:nvPr/>
        </p:nvSpPr>
        <p:spPr>
          <a:xfrm>
            <a:off x="7838873" y="116294"/>
            <a:ext cx="4646579" cy="37008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sz="1800" dirty="0">
                <a:latin typeface="Gautami" panose="020B0502040204020203" pitchFamily="34" charset="0"/>
                <a:cs typeface="Gautami" panose="020B0502040204020203" pitchFamily="34" charset="0"/>
              </a:rPr>
              <a:t>Autora: Brenda Rodríguez Farfán</a:t>
            </a:r>
          </a:p>
        </p:txBody>
      </p:sp>
      <p:pic>
        <p:nvPicPr>
          <p:cNvPr id="6" name="Imagen 5" descr="Imagen que contiene juguete, muñeca&#10;&#10;Descripción generada automáticamente">
            <a:extLst>
              <a:ext uri="{FF2B5EF4-FFF2-40B4-BE49-F238E27FC236}">
                <a16:creationId xmlns:a16="http://schemas.microsoft.com/office/drawing/2014/main" id="{CCA621F3-F944-1C06-2741-AD56BA5CB5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794690" y="4267200"/>
            <a:ext cx="3023680" cy="3023680"/>
          </a:xfrm>
          <a:prstGeom prst="rect">
            <a:avLst/>
          </a:prstGeom>
        </p:spPr>
      </p:pic>
      <p:pic>
        <p:nvPicPr>
          <p:cNvPr id="10" name="Imagen 9" descr="Imagen que contiene Icono&#10;&#10;Descripción generada automáticamente">
            <a:extLst>
              <a:ext uri="{FF2B5EF4-FFF2-40B4-BE49-F238E27FC236}">
                <a16:creationId xmlns:a16="http://schemas.microsoft.com/office/drawing/2014/main" id="{E8B9A5EF-7FCE-DBB9-1912-D89EA2B8B9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8138969" y="3938402"/>
            <a:ext cx="3429000" cy="3429000"/>
          </a:xfrm>
          <a:prstGeom prst="rect">
            <a:avLst/>
          </a:prstGeom>
        </p:spPr>
      </p:pic>
      <p:pic>
        <p:nvPicPr>
          <p:cNvPr id="24" name="Imagen 23" descr="Dibujo animado de un personaje animado&#10;&#10;Descripción generada automáticamente con confianza baja">
            <a:extLst>
              <a:ext uri="{FF2B5EF4-FFF2-40B4-BE49-F238E27FC236}">
                <a16:creationId xmlns:a16="http://schemas.microsoft.com/office/drawing/2014/main" id="{D5B35924-2AFE-1884-D3EF-8635B6D5CE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69298" y="4434783"/>
            <a:ext cx="2121642" cy="3087991"/>
          </a:xfrm>
          <a:prstGeom prst="rect">
            <a:avLst/>
          </a:prstGeom>
        </p:spPr>
      </p:pic>
      <p:pic>
        <p:nvPicPr>
          <p:cNvPr id="26" name="Imagen 25" descr="Una caricatura de una persona&#10;&#10;Descripción generada automáticamente con confianza baja">
            <a:extLst>
              <a:ext uri="{FF2B5EF4-FFF2-40B4-BE49-F238E27FC236}">
                <a16:creationId xmlns:a16="http://schemas.microsoft.com/office/drawing/2014/main" id="{00C70994-4DDB-82A7-5A0B-691D114912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5903844" y="4116962"/>
            <a:ext cx="1935029" cy="3590882"/>
          </a:xfrm>
          <a:prstGeom prst="rect">
            <a:avLst/>
          </a:prstGeom>
        </p:spPr>
      </p:pic>
      <p:pic>
        <p:nvPicPr>
          <p:cNvPr id="28" name="Imagen 27" descr="Una caricatura de una persona&#10;&#10;Descripción generada automáticamente con confianza baja">
            <a:extLst>
              <a:ext uri="{FF2B5EF4-FFF2-40B4-BE49-F238E27FC236}">
                <a16:creationId xmlns:a16="http://schemas.microsoft.com/office/drawing/2014/main" id="{D2777602-3134-5E60-6A35-1117C9DD06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901828" y="3995753"/>
            <a:ext cx="2275898" cy="4042448"/>
          </a:xfrm>
          <a:prstGeom prst="rect">
            <a:avLst/>
          </a:prstGeom>
        </p:spPr>
      </p:pic>
      <p:pic>
        <p:nvPicPr>
          <p:cNvPr id="30" name="Imagen 29" descr="Imagen que contiene persona, bailarín, pequeño, sostener&#10;&#10;Descripción generada automáticamente">
            <a:extLst>
              <a:ext uri="{FF2B5EF4-FFF2-40B4-BE49-F238E27FC236}">
                <a16:creationId xmlns:a16="http://schemas.microsoft.com/office/drawing/2014/main" id="{9CE93E50-8DD7-DF89-FE9B-0E1AA6A7A2F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2338531" y="3990805"/>
            <a:ext cx="2196373" cy="4163741"/>
          </a:xfrm>
          <a:prstGeom prst="rect">
            <a:avLst/>
          </a:prstGeom>
        </p:spPr>
      </p:pic>
      <p:pic>
        <p:nvPicPr>
          <p:cNvPr id="32" name="Imagen 31" descr="Imagen que contiene persona, bailarín, mujer, sostener&#10;&#10;Descripción generada automáticamente">
            <a:extLst>
              <a:ext uri="{FF2B5EF4-FFF2-40B4-BE49-F238E27FC236}">
                <a16:creationId xmlns:a16="http://schemas.microsoft.com/office/drawing/2014/main" id="{7ADB0FC0-0F1C-5C85-092C-660537F0775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1040372" y="3835772"/>
            <a:ext cx="2428089" cy="3022228"/>
          </a:xfrm>
          <a:prstGeom prst="rect">
            <a:avLst/>
          </a:prstGeom>
        </p:spPr>
      </p:pic>
      <p:pic>
        <p:nvPicPr>
          <p:cNvPr id="34" name="Imagen 33" descr="Imagen que contiene persona, parado, pequeño, sostener&#10;&#10;Descripción generada automáticamente">
            <a:extLst>
              <a:ext uri="{FF2B5EF4-FFF2-40B4-BE49-F238E27FC236}">
                <a16:creationId xmlns:a16="http://schemas.microsoft.com/office/drawing/2014/main" id="{CB2C3A25-B681-2C27-68FA-18C5B48EC26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208288" y="3737886"/>
            <a:ext cx="2136729" cy="4790872"/>
          </a:xfrm>
          <a:prstGeom prst="rect">
            <a:avLst/>
          </a:prstGeom>
        </p:spPr>
      </p:pic>
    </p:spTree>
    <p:extLst>
      <p:ext uri="{BB962C8B-B14F-4D97-AF65-F5344CB8AC3E}">
        <p14:creationId xmlns:p14="http://schemas.microsoft.com/office/powerpoint/2010/main" val="2662410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500" tmFilter="0, 0; .2, .5; .8, .5; 1, 0"/>
                                        <p:tgtEl>
                                          <p:spTgt spid="3">
                                            <p:txEl>
                                              <p:pRg st="0" end="0"/>
                                            </p:txEl>
                                          </p:spTgt>
                                        </p:tgtEl>
                                      </p:cBhvr>
                                    </p:animEffect>
                                    <p:animScale>
                                      <p:cBhvr>
                                        <p:cTn id="12" dur="250" autoRev="1" fill="hold"/>
                                        <p:tgtEl>
                                          <p:spTgt spid="3">
                                            <p:txEl>
                                              <p:pRg st="0" end="0"/>
                                            </p:txEl>
                                          </p:spTgt>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500" fill="hold"/>
                                        <p:tgtEl>
                                          <p:spTgt spid="26"/>
                                        </p:tgtEl>
                                        <p:attrNameLst>
                                          <p:attrName>ppt_x</p:attrName>
                                        </p:attrNameLst>
                                      </p:cBhvr>
                                      <p:tavLst>
                                        <p:tav tm="0">
                                          <p:val>
                                            <p:strVal val="#ppt_x"/>
                                          </p:val>
                                        </p:tav>
                                        <p:tav tm="100000">
                                          <p:val>
                                            <p:strVal val="#ppt_x"/>
                                          </p:val>
                                        </p:tav>
                                      </p:tavLst>
                                    </p:anim>
                                    <p:anim calcmode="lin" valueType="num">
                                      <p:cBhvr additive="base">
                                        <p:cTn id="3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ppt_x"/>
                                          </p:val>
                                        </p:tav>
                                        <p:tav tm="100000">
                                          <p:val>
                                            <p:strVal val="#ppt_x"/>
                                          </p:val>
                                        </p:tav>
                                      </p:tavLst>
                                    </p:anim>
                                    <p:anim calcmode="lin" valueType="num">
                                      <p:cBhvr additive="base">
                                        <p:cTn id="4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ppt_x"/>
                                          </p:val>
                                        </p:tav>
                                        <p:tav tm="100000">
                                          <p:val>
                                            <p:strVal val="#ppt_x"/>
                                          </p:val>
                                        </p:tav>
                                      </p:tavLst>
                                    </p:anim>
                                    <p:anim calcmode="lin" valueType="num">
                                      <p:cBhvr additive="base">
                                        <p:cTn id="4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2"/>
                                        </p:tgtEl>
                                        <p:attrNameLst>
                                          <p:attrName>style.visibility</p:attrName>
                                        </p:attrNameLst>
                                      </p:cBhvr>
                                      <p:to>
                                        <p:strVal val="visible"/>
                                      </p:to>
                                    </p:set>
                                    <p:anim calcmode="lin" valueType="num">
                                      <p:cBhvr additive="base">
                                        <p:cTn id="53" dur="500" fill="hold"/>
                                        <p:tgtEl>
                                          <p:spTgt spid="32"/>
                                        </p:tgtEl>
                                        <p:attrNameLst>
                                          <p:attrName>ppt_x</p:attrName>
                                        </p:attrNameLst>
                                      </p:cBhvr>
                                      <p:tavLst>
                                        <p:tav tm="0">
                                          <p:val>
                                            <p:strVal val="#ppt_x"/>
                                          </p:val>
                                        </p:tav>
                                        <p:tav tm="100000">
                                          <p:val>
                                            <p:strVal val="#ppt_x"/>
                                          </p:val>
                                        </p:tav>
                                      </p:tavLst>
                                    </p:anim>
                                    <p:anim calcmode="lin" valueType="num">
                                      <p:cBhvr additive="base">
                                        <p:cTn id="54"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4"/>
                                        </p:tgtEl>
                                        <p:attrNameLst>
                                          <p:attrName>style.visibility</p:attrName>
                                        </p:attrNameLst>
                                      </p:cBhvr>
                                      <p:to>
                                        <p:strVal val="visible"/>
                                      </p:to>
                                    </p:set>
                                    <p:anim calcmode="lin" valueType="num">
                                      <p:cBhvr additive="base">
                                        <p:cTn id="59" dur="500" fill="hold"/>
                                        <p:tgtEl>
                                          <p:spTgt spid="34"/>
                                        </p:tgtEl>
                                        <p:attrNameLst>
                                          <p:attrName>ppt_x</p:attrName>
                                        </p:attrNameLst>
                                      </p:cBhvr>
                                      <p:tavLst>
                                        <p:tav tm="0">
                                          <p:val>
                                            <p:strVal val="#ppt_x"/>
                                          </p:val>
                                        </p:tav>
                                        <p:tav tm="100000">
                                          <p:val>
                                            <p:strVal val="#ppt_x"/>
                                          </p:val>
                                        </p:tav>
                                      </p:tavLst>
                                    </p:anim>
                                    <p:anim calcmode="lin" valueType="num">
                                      <p:cBhvr additive="base">
                                        <p:cTn id="6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61" restart="whenNotActive" fill="hold" evtFilter="cancelBubble" nodeType="interactiveSeq">
                <p:stCondLst>
                  <p:cond evt="onClick" delay="0">
                    <p:tgtEl>
                      <p:spTgt spid="2"/>
                    </p:tgtEl>
                  </p:cond>
                </p:stCondLst>
                <p:endSync evt="end" delay="0">
                  <p:rtn val="all"/>
                </p:endSync>
                <p:childTnLst>
                  <p:par>
                    <p:cTn id="62" fill="hold">
                      <p:stCondLst>
                        <p:cond delay="0"/>
                      </p:stCondLst>
                      <p:childTnLst>
                        <p:par>
                          <p:cTn id="63" fill="hold">
                            <p:stCondLst>
                              <p:cond delay="0"/>
                            </p:stCondLst>
                            <p:childTnLst>
                              <p:par>
                                <p:cTn id="64" presetID="26" presetClass="emph" presetSubtype="0" fill="hold" grpId="0" nodeType="withEffect">
                                  <p:stCondLst>
                                    <p:cond delay="0"/>
                                  </p:stCondLst>
                                  <p:childTnLst>
                                    <p:animEffect transition="out" filter="fade">
                                      <p:cBhvr>
                                        <p:cTn id="65" dur="500" tmFilter="0, 0; .2, .5; .8, .5; 1, 0"/>
                                        <p:tgtEl>
                                          <p:spTgt spid="4"/>
                                        </p:tgtEl>
                                      </p:cBhvr>
                                    </p:animEffect>
                                    <p:animScale>
                                      <p:cBhvr>
                                        <p:cTn id="66" dur="250" autoRev="1" fill="hold"/>
                                        <p:tgtEl>
                                          <p:spTgt spid="4"/>
                                        </p:tgtEl>
                                      </p:cBhvr>
                                      <p:by x="105000" y="105000"/>
                                    </p:animScale>
                                  </p:childTnLst>
                                </p:cTn>
                              </p:par>
                            </p:childTnLst>
                          </p:cTn>
                        </p:par>
                      </p:childTnLst>
                    </p:cTn>
                  </p:par>
                </p:childTnLst>
              </p:cTn>
              <p:nextCondLst>
                <p:cond evt="onClick" delay="0">
                  <p:tgtEl>
                    <p:spTgt spid="2"/>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Hipótesis </a:t>
            </a:r>
            <a:r>
              <a:rPr lang="es-ES" dirty="0">
                <a:latin typeface="ADLaM Display" panose="02010000000000000000" pitchFamily="2" charset="0"/>
                <a:ea typeface="ADLaM Display" panose="02010000000000000000" pitchFamily="2" charset="0"/>
                <a:cs typeface="ADLaM Display" panose="02010000000000000000" pitchFamily="2" charset="0"/>
              </a:rPr>
              <a:t>4</a:t>
            </a:r>
            <a:endParaRPr lang="es-ES" dirty="0"/>
          </a:p>
        </p:txBody>
      </p:sp>
      <p:sp>
        <p:nvSpPr>
          <p:cNvPr id="3" name="Marcador de contenido 2">
            <a:extLst>
              <a:ext uri="{FF2B5EF4-FFF2-40B4-BE49-F238E27FC236}">
                <a16:creationId xmlns:a16="http://schemas.microsoft.com/office/drawing/2014/main" id="{B79DD388-1D69-5DCB-7B42-1CF42592A63A}"/>
              </a:ext>
            </a:extLst>
          </p:cNvPr>
          <p:cNvSpPr>
            <a:spLocks noGrp="1"/>
          </p:cNvSpPr>
          <p:nvPr>
            <p:ph idx="1"/>
          </p:nvPr>
        </p:nvSpPr>
        <p:spPr/>
        <p:txBody>
          <a:bodyPr anchor="ctr"/>
          <a:lstStyle/>
          <a:p>
            <a:pPr marL="0" indent="0" algn="ctr">
              <a:buNone/>
            </a:pPr>
            <a:r>
              <a:rPr lang="es-ES" dirty="0"/>
              <a:t>Los equipos de producción prefieren </a:t>
            </a:r>
            <a:br>
              <a:rPr lang="es-ES" dirty="0"/>
            </a:br>
            <a:r>
              <a:rPr lang="es-ES" dirty="0"/>
              <a:t>a los personajes masculinos</a:t>
            </a:r>
          </a:p>
        </p:txBody>
      </p:sp>
    </p:spTree>
    <p:extLst>
      <p:ext uri="{BB962C8B-B14F-4D97-AF65-F5344CB8AC3E}">
        <p14:creationId xmlns:p14="http://schemas.microsoft.com/office/powerpoint/2010/main" val="40480776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1044069" y="648211"/>
            <a:ext cx="9795638" cy="1114380"/>
          </a:xfrm>
        </p:spPr>
        <p:txBody>
          <a:bodyPr vert="horz" lIns="91440" tIns="45720" rIns="91440" bIns="45720" rtlCol="0" anchor="ctr">
            <a:no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Importancia del personaje</a:t>
            </a:r>
            <a:endParaRPr lang="en-US" sz="3600" dirty="0"/>
          </a:p>
        </p:txBody>
      </p:sp>
      <p:pic>
        <p:nvPicPr>
          <p:cNvPr id="10" name="Imagen 9">
            <a:extLst>
              <a:ext uri="{FF2B5EF4-FFF2-40B4-BE49-F238E27FC236}">
                <a16:creationId xmlns:a16="http://schemas.microsoft.com/office/drawing/2014/main" id="{B5082212-4188-0A25-F504-8C6B03844F9A}"/>
              </a:ext>
            </a:extLst>
          </p:cNvPr>
          <p:cNvPicPr>
            <a:picLocks noChangeAspect="1"/>
          </p:cNvPicPr>
          <p:nvPr/>
        </p:nvPicPr>
        <p:blipFill rotWithShape="1">
          <a:blip r:embed="rId3"/>
          <a:srcRect t="959" r="434"/>
          <a:stretch/>
        </p:blipFill>
        <p:spPr>
          <a:xfrm>
            <a:off x="591845" y="1711157"/>
            <a:ext cx="10653671" cy="4924659"/>
          </a:xfrm>
          <a:prstGeom prst="rect">
            <a:avLst/>
          </a:prstGeom>
        </p:spPr>
      </p:pic>
      <p:cxnSp>
        <p:nvCxnSpPr>
          <p:cNvPr id="12" name="Conector recto de flecha 11">
            <a:extLst>
              <a:ext uri="{FF2B5EF4-FFF2-40B4-BE49-F238E27FC236}">
                <a16:creationId xmlns:a16="http://schemas.microsoft.com/office/drawing/2014/main" id="{9EC2B2D9-9A45-DB92-A92A-5DD6DD433291}"/>
              </a:ext>
            </a:extLst>
          </p:cNvPr>
          <p:cNvCxnSpPr/>
          <p:nvPr/>
        </p:nvCxnSpPr>
        <p:spPr>
          <a:xfrm flipH="1" flipV="1">
            <a:off x="7202065" y="5448967"/>
            <a:ext cx="197852" cy="6737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3" name="Elipse 12">
            <a:extLst>
              <a:ext uri="{FF2B5EF4-FFF2-40B4-BE49-F238E27FC236}">
                <a16:creationId xmlns:a16="http://schemas.microsoft.com/office/drawing/2014/main" id="{B0A57AAF-DC96-03F1-DF3B-4A1501FBB181}"/>
              </a:ext>
            </a:extLst>
          </p:cNvPr>
          <p:cNvSpPr/>
          <p:nvPr/>
        </p:nvSpPr>
        <p:spPr>
          <a:xfrm>
            <a:off x="7022387" y="4839128"/>
            <a:ext cx="261991" cy="59076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5036283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835155" y="552906"/>
            <a:ext cx="5165936" cy="1674904"/>
          </a:xfrm>
        </p:spPr>
        <p:txBody>
          <a:bodyPr anchor="ctr">
            <a:norm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Nintendo</a:t>
            </a:r>
            <a:endParaRPr lang="es-ES" sz="4000" dirty="0"/>
          </a:p>
        </p:txBody>
      </p:sp>
      <p:pic>
        <p:nvPicPr>
          <p:cNvPr id="7" name="Marcador de contenido 6" descr="Imagen de la pantalla de un video juego&#10;&#10;Descripción generada automáticamente con confianza baja">
            <a:extLst>
              <a:ext uri="{FF2B5EF4-FFF2-40B4-BE49-F238E27FC236}">
                <a16:creationId xmlns:a16="http://schemas.microsoft.com/office/drawing/2014/main" id="{09F6AB4D-C167-2B76-C75D-B2E5A156B2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56262" y="552450"/>
            <a:ext cx="5029350" cy="1674813"/>
          </a:xfrm>
        </p:spPr>
      </p:pic>
      <p:pic>
        <p:nvPicPr>
          <p:cNvPr id="5" name="Marcador de contenido 4">
            <a:extLst>
              <a:ext uri="{FF2B5EF4-FFF2-40B4-BE49-F238E27FC236}">
                <a16:creationId xmlns:a16="http://schemas.microsoft.com/office/drawing/2014/main" id="{D99085FD-052D-E007-501B-E10A1D49E556}"/>
              </a:ext>
            </a:extLst>
          </p:cNvPr>
          <p:cNvPicPr>
            <a:picLocks noChangeAspect="1"/>
          </p:cNvPicPr>
          <p:nvPr/>
        </p:nvPicPr>
        <p:blipFill rotWithShape="1">
          <a:blip r:embed="rId4"/>
          <a:srcRect t="2034" r="620" b="2884"/>
          <a:stretch/>
        </p:blipFill>
        <p:spPr>
          <a:xfrm>
            <a:off x="835167" y="2606633"/>
            <a:ext cx="10751024" cy="3491079"/>
          </a:xfrm>
          <a:prstGeom prst="rect">
            <a:avLst/>
          </a:prstGeom>
        </p:spPr>
      </p:pic>
    </p:spTree>
    <p:extLst>
      <p:ext uri="{BB962C8B-B14F-4D97-AF65-F5344CB8AC3E}">
        <p14:creationId xmlns:p14="http://schemas.microsoft.com/office/powerpoint/2010/main" val="42186243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1140321" y="322021"/>
            <a:ext cx="9795638" cy="1114380"/>
          </a:xfrm>
        </p:spPr>
        <p:txBody>
          <a:bodyPr vert="horz" lIns="91440" tIns="45720" rIns="91440" bIns="45720" rtlCol="0" anchor="ctr">
            <a:no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Sexualización y jugabilidad</a:t>
            </a:r>
            <a:endParaRPr lang="en-US" sz="3600" dirty="0"/>
          </a:p>
        </p:txBody>
      </p:sp>
      <p:pic>
        <p:nvPicPr>
          <p:cNvPr id="4" name="Imagen 3">
            <a:extLst>
              <a:ext uri="{FF2B5EF4-FFF2-40B4-BE49-F238E27FC236}">
                <a16:creationId xmlns:a16="http://schemas.microsoft.com/office/drawing/2014/main" id="{470D1969-F73F-E7C6-F5D8-FEF32C1040C2}"/>
              </a:ext>
            </a:extLst>
          </p:cNvPr>
          <p:cNvPicPr>
            <a:picLocks noChangeAspect="1"/>
          </p:cNvPicPr>
          <p:nvPr/>
        </p:nvPicPr>
        <p:blipFill rotWithShape="1">
          <a:blip r:embed="rId3"/>
          <a:srcRect t="1813" r="883"/>
          <a:stretch/>
        </p:blipFill>
        <p:spPr>
          <a:xfrm>
            <a:off x="1482183" y="1148663"/>
            <a:ext cx="8402428" cy="2745066"/>
          </a:xfrm>
          <a:prstGeom prst="rect">
            <a:avLst/>
          </a:prstGeom>
        </p:spPr>
      </p:pic>
      <p:pic>
        <p:nvPicPr>
          <p:cNvPr id="8" name="Imagen 7">
            <a:extLst>
              <a:ext uri="{FF2B5EF4-FFF2-40B4-BE49-F238E27FC236}">
                <a16:creationId xmlns:a16="http://schemas.microsoft.com/office/drawing/2014/main" id="{655065AC-211E-A973-08A0-B6DCFB3CEDE7}"/>
              </a:ext>
            </a:extLst>
          </p:cNvPr>
          <p:cNvPicPr>
            <a:picLocks noChangeAspect="1"/>
          </p:cNvPicPr>
          <p:nvPr/>
        </p:nvPicPr>
        <p:blipFill rotWithShape="1">
          <a:blip r:embed="rId4"/>
          <a:srcRect l="879" t="1707" r="439"/>
          <a:stretch/>
        </p:blipFill>
        <p:spPr>
          <a:xfrm>
            <a:off x="3279755" y="3973094"/>
            <a:ext cx="4807284" cy="2884906"/>
          </a:xfrm>
          <a:prstGeom prst="rect">
            <a:avLst/>
          </a:prstGeom>
        </p:spPr>
      </p:pic>
    </p:spTree>
    <p:extLst>
      <p:ext uri="{BB962C8B-B14F-4D97-AF65-F5344CB8AC3E}">
        <p14:creationId xmlns:p14="http://schemas.microsoft.com/office/powerpoint/2010/main" val="18141476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Conclusiones</a:t>
            </a:r>
            <a:endParaRPr lang="es-ES" dirty="0"/>
          </a:p>
        </p:txBody>
      </p:sp>
      <p:graphicFrame>
        <p:nvGraphicFramePr>
          <p:cNvPr id="12" name="Marcador de contenido 11">
            <a:extLst>
              <a:ext uri="{FF2B5EF4-FFF2-40B4-BE49-F238E27FC236}">
                <a16:creationId xmlns:a16="http://schemas.microsoft.com/office/drawing/2014/main" id="{DD591593-74A4-B348-1819-82DF354710D2}"/>
              </a:ext>
            </a:extLst>
          </p:cNvPr>
          <p:cNvGraphicFramePr>
            <a:graphicFrameLocks noGrp="1"/>
          </p:cNvGraphicFramePr>
          <p:nvPr>
            <p:ph idx="1"/>
            <p:extLst>
              <p:ext uri="{D42A27DB-BD31-4B8C-83A1-F6EECF244321}">
                <p14:modId xmlns:p14="http://schemas.microsoft.com/office/powerpoint/2010/main" val="1254882013"/>
              </p:ext>
            </p:extLst>
          </p:nvPr>
        </p:nvGraphicFramePr>
        <p:xfrm>
          <a:off x="838200" y="1825625"/>
          <a:ext cx="1889589"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Rectángulo: esquinas redondeadas 12">
            <a:extLst>
              <a:ext uri="{FF2B5EF4-FFF2-40B4-BE49-F238E27FC236}">
                <a16:creationId xmlns:a16="http://schemas.microsoft.com/office/drawing/2014/main" id="{AF0A304C-F3AD-F61D-3C5B-87546A4BC3AF}"/>
              </a:ext>
            </a:extLst>
          </p:cNvPr>
          <p:cNvSpPr/>
          <p:nvPr/>
        </p:nvSpPr>
        <p:spPr>
          <a:xfrm>
            <a:off x="3021022" y="1954087"/>
            <a:ext cx="1829242" cy="1435941"/>
          </a:xfrm>
          <a:prstGeom prst="roundRect">
            <a:avLst>
              <a:gd name="adj" fmla="val 10000"/>
            </a:avLst>
          </a:prstGeom>
          <a:blipFill dpi="0" rotWithShape="1">
            <a:blip r:embed="rId7">
              <a:extLst>
                <a:ext uri="{28A0092B-C50C-407E-A947-70E740481C1C}">
                  <a14:useLocalDpi xmlns:a14="http://schemas.microsoft.com/office/drawing/2010/main" val="0"/>
                </a:ext>
              </a:extLst>
            </a:blip>
            <a:srcRect/>
            <a:stretch>
              <a:fillRect t="-13695" b="-13695"/>
            </a:stretch>
          </a:blipFill>
        </p:spPr>
        <p:style>
          <a:lnRef idx="1">
            <a:schemeClr val="lt1">
              <a:hueOff val="0"/>
              <a:satOff val="0"/>
              <a:lumOff val="0"/>
              <a:alphaOff val="0"/>
            </a:schemeClr>
          </a:lnRef>
          <a:fillRef idx="1">
            <a:scrgbClr r="0" g="0" b="0"/>
          </a:fillRef>
          <a:effectRef idx="1">
            <a:schemeClr val="accent3">
              <a:tint val="50000"/>
              <a:hueOff val="0"/>
              <a:satOff val="0"/>
              <a:lumOff val="0"/>
              <a:alphaOff val="0"/>
            </a:schemeClr>
          </a:effectRef>
          <a:fontRef idx="minor">
            <a:schemeClr val="lt1">
              <a:hueOff val="0"/>
              <a:satOff val="0"/>
              <a:lumOff val="0"/>
              <a:alphaOff val="0"/>
            </a:schemeClr>
          </a:fontRef>
        </p:style>
        <p:txBody>
          <a:bodyPr/>
          <a:lstStyle/>
          <a:p>
            <a:endParaRPr lang="es-ES"/>
          </a:p>
        </p:txBody>
      </p:sp>
      <p:grpSp>
        <p:nvGrpSpPr>
          <p:cNvPr id="14" name="Grupo 13">
            <a:extLst>
              <a:ext uri="{FF2B5EF4-FFF2-40B4-BE49-F238E27FC236}">
                <a16:creationId xmlns:a16="http://schemas.microsoft.com/office/drawing/2014/main" id="{519D9F73-C7D4-B4EA-C82D-E533FB583444}"/>
              </a:ext>
            </a:extLst>
          </p:cNvPr>
          <p:cNvGrpSpPr/>
          <p:nvPr/>
        </p:nvGrpSpPr>
        <p:grpSpPr>
          <a:xfrm>
            <a:off x="3021022" y="3651109"/>
            <a:ext cx="1829242" cy="2393235"/>
            <a:chOff x="2331012" y="1958102"/>
            <a:chExt cx="1829242" cy="2393235"/>
          </a:xfrm>
          <a:scene3d>
            <a:camera prst="orthographicFront"/>
            <a:lightRig rig="flat" dir="t"/>
          </a:scene3d>
        </p:grpSpPr>
        <p:sp>
          <p:nvSpPr>
            <p:cNvPr id="27" name="Rectángulo: esquinas superiores redondeadas 26">
              <a:extLst>
                <a:ext uri="{FF2B5EF4-FFF2-40B4-BE49-F238E27FC236}">
                  <a16:creationId xmlns:a16="http://schemas.microsoft.com/office/drawing/2014/main" id="{63DEDD17-8D54-A083-862F-BB1CCA5942D5}"/>
                </a:ext>
              </a:extLst>
            </p:cNvPr>
            <p:cNvSpPr/>
            <p:nvPr/>
          </p:nvSpPr>
          <p:spPr>
            <a:xfrm rot="10800000">
              <a:off x="2331012" y="1958102"/>
              <a:ext cx="1829242" cy="2393235"/>
            </a:xfrm>
            <a:prstGeom prst="round2SameRect">
              <a:avLst>
                <a:gd name="adj1" fmla="val 10500"/>
                <a:gd name="adj2" fmla="val 0"/>
              </a:avLst>
            </a:prstGeom>
            <a:sp3d prstMaterial="dkEdge">
              <a:bevelT w="8200" h="38100"/>
            </a:sp3d>
          </p:spPr>
          <p:style>
            <a:lnRef idx="0">
              <a:schemeClr val="lt1">
                <a:hueOff val="0"/>
                <a:satOff val="0"/>
                <a:lumOff val="0"/>
                <a:alphaOff val="0"/>
              </a:schemeClr>
            </a:lnRef>
            <a:fillRef idx="2">
              <a:schemeClr val="accent3">
                <a:hueOff val="0"/>
                <a:satOff val="0"/>
                <a:lumOff val="0"/>
                <a:alphaOff val="0"/>
              </a:schemeClr>
            </a:fillRef>
            <a:effectRef idx="1">
              <a:schemeClr val="accent3">
                <a:hueOff val="0"/>
                <a:satOff val="0"/>
                <a:lumOff val="0"/>
                <a:alphaOff val="0"/>
              </a:schemeClr>
            </a:effectRef>
            <a:fontRef idx="minor">
              <a:schemeClr val="dk1"/>
            </a:fontRef>
          </p:style>
          <p:txBody>
            <a:bodyPr anchor="ctr"/>
            <a:lstStyle/>
            <a:p>
              <a:endParaRPr lang="es-ES">
                <a:latin typeface="Gautami" panose="020B0502040204020203" pitchFamily="34" charset="0"/>
                <a:cs typeface="Gautami" panose="020B0502040204020203" pitchFamily="34" charset="0"/>
              </a:endParaRPr>
            </a:p>
          </p:txBody>
        </p:sp>
        <p:sp>
          <p:nvSpPr>
            <p:cNvPr id="28" name="Rectángulo: esquinas superiores redondeadas 5">
              <a:extLst>
                <a:ext uri="{FF2B5EF4-FFF2-40B4-BE49-F238E27FC236}">
                  <a16:creationId xmlns:a16="http://schemas.microsoft.com/office/drawing/2014/main" id="{F378997D-73E7-3BF8-6044-35629776FDFA}"/>
                </a:ext>
              </a:extLst>
            </p:cNvPr>
            <p:cNvSpPr txBox="1"/>
            <p:nvPr/>
          </p:nvSpPr>
          <p:spPr>
            <a:xfrm rot="21600000">
              <a:off x="2387268" y="1958102"/>
              <a:ext cx="1716730" cy="2336979"/>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120904" tIns="120904" rIns="120904" bIns="120904" numCol="1" spcCol="1270" anchor="ctr" anchorCtr="0">
              <a:noAutofit/>
            </a:bodyPr>
            <a:lstStyle/>
            <a:p>
              <a:pPr marL="0" lvl="0" indent="0" defTabSz="755650">
                <a:lnSpc>
                  <a:spcPct val="90000"/>
                </a:lnSpc>
                <a:spcBef>
                  <a:spcPct val="0"/>
                </a:spcBef>
                <a:spcAft>
                  <a:spcPct val="35000"/>
                </a:spcAft>
                <a:buNone/>
              </a:pPr>
              <a:r>
                <a:rPr lang="es-ES" sz="1700" kern="1200" dirty="0">
                  <a:latin typeface="Gautami" panose="020B0502040204020203" pitchFamily="34" charset="0"/>
                  <a:cs typeface="Gautami" panose="020B0502040204020203" pitchFamily="34" charset="0"/>
                </a:rPr>
                <a:t>En los juegos de acción y de aventuras hay pocos personajes femeninos, pero destacan en los de rol</a:t>
              </a:r>
            </a:p>
          </p:txBody>
        </p:sp>
      </p:grpSp>
      <p:sp>
        <p:nvSpPr>
          <p:cNvPr id="15" name="Rectángulo: esquinas redondeadas 14">
            <a:extLst>
              <a:ext uri="{FF2B5EF4-FFF2-40B4-BE49-F238E27FC236}">
                <a16:creationId xmlns:a16="http://schemas.microsoft.com/office/drawing/2014/main" id="{88A5E6B6-823F-42BA-C6B0-F2D78E90FCB2}"/>
              </a:ext>
            </a:extLst>
          </p:cNvPr>
          <p:cNvSpPr/>
          <p:nvPr/>
        </p:nvSpPr>
        <p:spPr>
          <a:xfrm>
            <a:off x="5033188" y="1954087"/>
            <a:ext cx="1829242" cy="1435941"/>
          </a:xfrm>
          <a:prstGeom prst="roundRect">
            <a:avLst>
              <a:gd name="adj" fmla="val 10000"/>
            </a:avLst>
          </a:prstGeom>
          <a:blipFill dpi="0" rotWithShape="1">
            <a:blip r:embed="rId8">
              <a:extLst>
                <a:ext uri="{28A0092B-C50C-407E-A947-70E740481C1C}">
                  <a14:useLocalDpi xmlns:a14="http://schemas.microsoft.com/office/drawing/2010/main" val="0"/>
                </a:ext>
              </a:extLst>
            </a:blip>
            <a:srcRect/>
            <a:stretch>
              <a:fillRect t="-13695" b="-13695"/>
            </a:stretch>
          </a:blipFill>
        </p:spPr>
        <p:style>
          <a:lnRef idx="1">
            <a:schemeClr val="lt1">
              <a:hueOff val="0"/>
              <a:satOff val="0"/>
              <a:lumOff val="0"/>
              <a:alphaOff val="0"/>
            </a:schemeClr>
          </a:lnRef>
          <a:fillRef idx="1">
            <a:scrgbClr r="0" g="0" b="0"/>
          </a:fillRef>
          <a:effectRef idx="1">
            <a:schemeClr val="accent4">
              <a:tint val="50000"/>
              <a:hueOff val="0"/>
              <a:satOff val="0"/>
              <a:lumOff val="0"/>
              <a:alphaOff val="0"/>
            </a:schemeClr>
          </a:effectRef>
          <a:fontRef idx="minor">
            <a:schemeClr val="lt1">
              <a:hueOff val="0"/>
              <a:satOff val="0"/>
              <a:lumOff val="0"/>
              <a:alphaOff val="0"/>
            </a:schemeClr>
          </a:fontRef>
        </p:style>
        <p:txBody>
          <a:bodyPr/>
          <a:lstStyle/>
          <a:p>
            <a:endParaRPr lang="es-ES"/>
          </a:p>
        </p:txBody>
      </p:sp>
      <p:grpSp>
        <p:nvGrpSpPr>
          <p:cNvPr id="16" name="Grupo 15">
            <a:extLst>
              <a:ext uri="{FF2B5EF4-FFF2-40B4-BE49-F238E27FC236}">
                <a16:creationId xmlns:a16="http://schemas.microsoft.com/office/drawing/2014/main" id="{D5385C3B-5CBF-38D4-B21E-A8EAEB47A4FF}"/>
              </a:ext>
            </a:extLst>
          </p:cNvPr>
          <p:cNvGrpSpPr/>
          <p:nvPr/>
        </p:nvGrpSpPr>
        <p:grpSpPr>
          <a:xfrm>
            <a:off x="5033188" y="3651109"/>
            <a:ext cx="1829242" cy="2393235"/>
            <a:chOff x="4343178" y="1958102"/>
            <a:chExt cx="1829242" cy="2393235"/>
          </a:xfrm>
          <a:scene3d>
            <a:camera prst="orthographicFront"/>
            <a:lightRig rig="flat" dir="t"/>
          </a:scene3d>
        </p:grpSpPr>
        <p:sp>
          <p:nvSpPr>
            <p:cNvPr id="25" name="Rectángulo: esquinas superiores redondeadas 24">
              <a:extLst>
                <a:ext uri="{FF2B5EF4-FFF2-40B4-BE49-F238E27FC236}">
                  <a16:creationId xmlns:a16="http://schemas.microsoft.com/office/drawing/2014/main" id="{7B447227-B29F-1078-AAED-FC4843FFACFB}"/>
                </a:ext>
              </a:extLst>
            </p:cNvPr>
            <p:cNvSpPr/>
            <p:nvPr/>
          </p:nvSpPr>
          <p:spPr>
            <a:xfrm rot="10800000">
              <a:off x="4343178" y="1958102"/>
              <a:ext cx="1829242" cy="2393235"/>
            </a:xfrm>
            <a:prstGeom prst="round2SameRect">
              <a:avLst>
                <a:gd name="adj1" fmla="val 10500"/>
                <a:gd name="adj2" fmla="val 0"/>
              </a:avLst>
            </a:prstGeom>
            <a:sp3d prstMaterial="dkEdge">
              <a:bevelT w="8200" h="38100"/>
            </a:sp3d>
          </p:spPr>
          <p:style>
            <a:lnRef idx="0">
              <a:schemeClr val="lt1">
                <a:hueOff val="0"/>
                <a:satOff val="0"/>
                <a:lumOff val="0"/>
                <a:alphaOff val="0"/>
              </a:schemeClr>
            </a:lnRef>
            <a:fillRef idx="2">
              <a:schemeClr val="accent4">
                <a:hueOff val="0"/>
                <a:satOff val="0"/>
                <a:lumOff val="0"/>
                <a:alphaOff val="0"/>
              </a:schemeClr>
            </a:fillRef>
            <a:effectRef idx="1">
              <a:schemeClr val="accent4">
                <a:hueOff val="0"/>
                <a:satOff val="0"/>
                <a:lumOff val="0"/>
                <a:alphaOff val="0"/>
              </a:schemeClr>
            </a:effectRef>
            <a:fontRef idx="minor">
              <a:schemeClr val="dk1"/>
            </a:fontRef>
          </p:style>
          <p:txBody>
            <a:bodyPr anchor="ctr"/>
            <a:lstStyle/>
            <a:p>
              <a:endParaRPr lang="es-ES">
                <a:latin typeface="Gautami" panose="020B0502040204020203" pitchFamily="34" charset="0"/>
                <a:cs typeface="Gautami" panose="020B0502040204020203" pitchFamily="34" charset="0"/>
              </a:endParaRPr>
            </a:p>
          </p:txBody>
        </p:sp>
        <p:sp>
          <p:nvSpPr>
            <p:cNvPr id="26" name="Rectángulo: esquinas superiores redondeadas 8">
              <a:extLst>
                <a:ext uri="{FF2B5EF4-FFF2-40B4-BE49-F238E27FC236}">
                  <a16:creationId xmlns:a16="http://schemas.microsoft.com/office/drawing/2014/main" id="{34B555BD-E830-4C7B-442C-9B88867B0299}"/>
                </a:ext>
              </a:extLst>
            </p:cNvPr>
            <p:cNvSpPr txBox="1"/>
            <p:nvPr/>
          </p:nvSpPr>
          <p:spPr>
            <a:xfrm rot="21600000">
              <a:off x="4399434" y="1958102"/>
              <a:ext cx="1716730" cy="2336979"/>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120904" tIns="120904" rIns="120904" bIns="120904" numCol="1" spcCol="1270" anchor="ctr" anchorCtr="0">
              <a:noAutofit/>
            </a:bodyPr>
            <a:lstStyle/>
            <a:p>
              <a:pPr marL="0" lvl="0" indent="0" defTabSz="755650">
                <a:lnSpc>
                  <a:spcPct val="90000"/>
                </a:lnSpc>
                <a:spcBef>
                  <a:spcPct val="0"/>
                </a:spcBef>
                <a:spcAft>
                  <a:spcPct val="35000"/>
                </a:spcAft>
                <a:buNone/>
              </a:pPr>
              <a:r>
                <a:rPr lang="es-ES" sz="1700" kern="1200" dirty="0">
                  <a:latin typeface="Gautami" panose="020B0502040204020203" pitchFamily="34" charset="0"/>
                  <a:cs typeface="Gautami" panose="020B0502040204020203" pitchFamily="34" charset="0"/>
                </a:rPr>
                <a:t>No hay mucha diferencia entre el papel que desemplean los personajes</a:t>
              </a:r>
            </a:p>
          </p:txBody>
        </p:sp>
      </p:grpSp>
      <p:sp>
        <p:nvSpPr>
          <p:cNvPr id="17" name="Rectángulo: esquinas redondeadas 16">
            <a:extLst>
              <a:ext uri="{FF2B5EF4-FFF2-40B4-BE49-F238E27FC236}">
                <a16:creationId xmlns:a16="http://schemas.microsoft.com/office/drawing/2014/main" id="{5E6DE8C6-16CA-1621-DC7B-CACBED9ECA61}"/>
              </a:ext>
            </a:extLst>
          </p:cNvPr>
          <p:cNvSpPr/>
          <p:nvPr/>
        </p:nvSpPr>
        <p:spPr>
          <a:xfrm>
            <a:off x="7045355" y="1954087"/>
            <a:ext cx="1829242" cy="1435941"/>
          </a:xfrm>
          <a:prstGeom prst="roundRect">
            <a:avLst>
              <a:gd name="adj" fmla="val 10000"/>
            </a:avLst>
          </a:prstGeom>
          <a:blipFill dpi="0" rotWithShape="1">
            <a:blip r:embed="rId9">
              <a:extLst>
                <a:ext uri="{28A0092B-C50C-407E-A947-70E740481C1C}">
                  <a14:useLocalDpi xmlns:a14="http://schemas.microsoft.com/office/drawing/2010/main" val="0"/>
                </a:ext>
              </a:extLst>
            </a:blip>
            <a:srcRect/>
            <a:stretch>
              <a:fillRect t="-13695" b="-13695"/>
            </a:stretch>
          </a:blipFill>
        </p:spPr>
        <p:style>
          <a:lnRef idx="1">
            <a:schemeClr val="lt1">
              <a:hueOff val="0"/>
              <a:satOff val="0"/>
              <a:lumOff val="0"/>
              <a:alphaOff val="0"/>
            </a:schemeClr>
          </a:lnRef>
          <a:fillRef idx="1">
            <a:scrgbClr r="0" g="0" b="0"/>
          </a:fillRef>
          <a:effectRef idx="1">
            <a:schemeClr val="accent5">
              <a:tint val="50000"/>
              <a:hueOff val="0"/>
              <a:satOff val="0"/>
              <a:lumOff val="0"/>
              <a:alphaOff val="0"/>
            </a:schemeClr>
          </a:effectRef>
          <a:fontRef idx="minor">
            <a:schemeClr val="lt1">
              <a:hueOff val="0"/>
              <a:satOff val="0"/>
              <a:lumOff val="0"/>
              <a:alphaOff val="0"/>
            </a:schemeClr>
          </a:fontRef>
        </p:style>
        <p:txBody>
          <a:bodyPr/>
          <a:lstStyle/>
          <a:p>
            <a:endParaRPr lang="es-ES"/>
          </a:p>
        </p:txBody>
      </p:sp>
      <p:grpSp>
        <p:nvGrpSpPr>
          <p:cNvPr id="18" name="Grupo 17">
            <a:extLst>
              <a:ext uri="{FF2B5EF4-FFF2-40B4-BE49-F238E27FC236}">
                <a16:creationId xmlns:a16="http://schemas.microsoft.com/office/drawing/2014/main" id="{7991CB99-C9CE-D634-6DF4-9686946D5558}"/>
              </a:ext>
            </a:extLst>
          </p:cNvPr>
          <p:cNvGrpSpPr/>
          <p:nvPr/>
        </p:nvGrpSpPr>
        <p:grpSpPr>
          <a:xfrm>
            <a:off x="7045355" y="3651109"/>
            <a:ext cx="1829242" cy="2393235"/>
            <a:chOff x="6355345" y="1958102"/>
            <a:chExt cx="1829242" cy="2393235"/>
          </a:xfrm>
          <a:scene3d>
            <a:camera prst="orthographicFront"/>
            <a:lightRig rig="flat" dir="t"/>
          </a:scene3d>
        </p:grpSpPr>
        <p:sp>
          <p:nvSpPr>
            <p:cNvPr id="23" name="Rectángulo: esquinas superiores redondeadas 22">
              <a:extLst>
                <a:ext uri="{FF2B5EF4-FFF2-40B4-BE49-F238E27FC236}">
                  <a16:creationId xmlns:a16="http://schemas.microsoft.com/office/drawing/2014/main" id="{6BA3EBB4-9DDE-D870-1028-1AE2B36CC2C5}"/>
                </a:ext>
              </a:extLst>
            </p:cNvPr>
            <p:cNvSpPr/>
            <p:nvPr/>
          </p:nvSpPr>
          <p:spPr>
            <a:xfrm rot="10800000">
              <a:off x="6355345" y="1958102"/>
              <a:ext cx="1829242" cy="2393235"/>
            </a:xfrm>
            <a:prstGeom prst="round2SameRect">
              <a:avLst>
                <a:gd name="adj1" fmla="val 10500"/>
                <a:gd name="adj2" fmla="val 0"/>
              </a:avLst>
            </a:prstGeom>
            <a:sp3d prstMaterial="dkEdge">
              <a:bevelT w="8200" h="38100"/>
            </a:sp3d>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anchor="ctr"/>
            <a:lstStyle/>
            <a:p>
              <a:endParaRPr lang="es-ES">
                <a:latin typeface="Gautami" panose="020B0502040204020203" pitchFamily="34" charset="0"/>
                <a:cs typeface="Gautami" panose="020B0502040204020203" pitchFamily="34" charset="0"/>
              </a:endParaRPr>
            </a:p>
          </p:txBody>
        </p:sp>
        <p:sp>
          <p:nvSpPr>
            <p:cNvPr id="24" name="Rectángulo: esquinas superiores redondeadas 11">
              <a:extLst>
                <a:ext uri="{FF2B5EF4-FFF2-40B4-BE49-F238E27FC236}">
                  <a16:creationId xmlns:a16="http://schemas.microsoft.com/office/drawing/2014/main" id="{46401F2C-7654-243A-A8A9-EAECD21B10F0}"/>
                </a:ext>
              </a:extLst>
            </p:cNvPr>
            <p:cNvSpPr txBox="1"/>
            <p:nvPr/>
          </p:nvSpPr>
          <p:spPr>
            <a:xfrm rot="21600000">
              <a:off x="6411601" y="1958102"/>
              <a:ext cx="1716730" cy="2336979"/>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120904" tIns="120904" rIns="120904" bIns="120904" numCol="1" spcCol="1270" anchor="ctr" anchorCtr="0">
              <a:noAutofit/>
            </a:bodyPr>
            <a:lstStyle/>
            <a:p>
              <a:pPr marL="0" lvl="0" indent="0" defTabSz="755650">
                <a:lnSpc>
                  <a:spcPct val="90000"/>
                </a:lnSpc>
                <a:spcBef>
                  <a:spcPct val="0"/>
                </a:spcBef>
                <a:spcAft>
                  <a:spcPct val="35000"/>
                </a:spcAft>
                <a:buNone/>
              </a:pPr>
              <a:r>
                <a:rPr lang="es-ES" sz="1700" kern="1200" dirty="0">
                  <a:latin typeface="Gautami" panose="020B0502040204020203" pitchFamily="34" charset="0"/>
                  <a:cs typeface="Gautami" panose="020B0502040204020203" pitchFamily="34" charset="0"/>
                </a:rPr>
                <a:t>Los equipos de producción prefieren </a:t>
              </a:r>
              <a:br>
                <a:rPr lang="es-ES" sz="1700" kern="1200" dirty="0">
                  <a:latin typeface="Gautami" panose="020B0502040204020203" pitchFamily="34" charset="0"/>
                  <a:cs typeface="Gautami" panose="020B0502040204020203" pitchFamily="34" charset="0"/>
                </a:rPr>
              </a:br>
              <a:r>
                <a:rPr lang="es-ES" sz="1700" kern="1200" dirty="0">
                  <a:latin typeface="Gautami" panose="020B0502040204020203" pitchFamily="34" charset="0"/>
                  <a:cs typeface="Gautami" panose="020B0502040204020203" pitchFamily="34" charset="0"/>
                </a:rPr>
                <a:t>a los personajes masculinos</a:t>
              </a:r>
            </a:p>
          </p:txBody>
        </p:sp>
      </p:grpSp>
      <p:sp>
        <p:nvSpPr>
          <p:cNvPr id="19" name="Rectángulo: esquinas redondeadas 18">
            <a:extLst>
              <a:ext uri="{FF2B5EF4-FFF2-40B4-BE49-F238E27FC236}">
                <a16:creationId xmlns:a16="http://schemas.microsoft.com/office/drawing/2014/main" id="{FF9C9945-DA0E-1608-50C1-422E9D714619}"/>
              </a:ext>
            </a:extLst>
          </p:cNvPr>
          <p:cNvSpPr/>
          <p:nvPr/>
        </p:nvSpPr>
        <p:spPr>
          <a:xfrm>
            <a:off x="9057521" y="1954087"/>
            <a:ext cx="1829242" cy="1435941"/>
          </a:xfrm>
          <a:prstGeom prst="roundRect">
            <a:avLst>
              <a:gd name="adj" fmla="val 10000"/>
            </a:avLst>
          </a:prstGeom>
          <a:blipFill dpi="0" rotWithShape="1">
            <a:blip r:embed="rId10">
              <a:extLst>
                <a:ext uri="{28A0092B-C50C-407E-A947-70E740481C1C}">
                  <a14:useLocalDpi xmlns:a14="http://schemas.microsoft.com/office/drawing/2010/main" val="0"/>
                </a:ext>
              </a:extLst>
            </a:blip>
            <a:srcRect/>
            <a:stretch>
              <a:fillRect t="-13695" b="-13695"/>
            </a:stretch>
          </a:blipFill>
        </p:spPr>
        <p:style>
          <a:lnRef idx="1">
            <a:schemeClr val="lt1">
              <a:hueOff val="0"/>
              <a:satOff val="0"/>
              <a:lumOff val="0"/>
              <a:alphaOff val="0"/>
            </a:schemeClr>
          </a:lnRef>
          <a:fillRef idx="1">
            <a:scrgbClr r="0" g="0" b="0"/>
          </a:fillRef>
          <a:effectRef idx="1">
            <a:schemeClr val="accent6">
              <a:tint val="50000"/>
              <a:hueOff val="0"/>
              <a:satOff val="0"/>
              <a:lumOff val="0"/>
              <a:alphaOff val="0"/>
            </a:schemeClr>
          </a:effectRef>
          <a:fontRef idx="minor">
            <a:schemeClr val="lt1">
              <a:hueOff val="0"/>
              <a:satOff val="0"/>
              <a:lumOff val="0"/>
              <a:alphaOff val="0"/>
            </a:schemeClr>
          </a:fontRef>
        </p:style>
        <p:txBody>
          <a:bodyPr/>
          <a:lstStyle/>
          <a:p>
            <a:endParaRPr lang="es-ES"/>
          </a:p>
        </p:txBody>
      </p:sp>
      <p:grpSp>
        <p:nvGrpSpPr>
          <p:cNvPr id="20" name="Grupo 19">
            <a:extLst>
              <a:ext uri="{FF2B5EF4-FFF2-40B4-BE49-F238E27FC236}">
                <a16:creationId xmlns:a16="http://schemas.microsoft.com/office/drawing/2014/main" id="{0A4CB4E0-7A7C-6DD1-7556-971AA24824E3}"/>
              </a:ext>
            </a:extLst>
          </p:cNvPr>
          <p:cNvGrpSpPr/>
          <p:nvPr/>
        </p:nvGrpSpPr>
        <p:grpSpPr>
          <a:xfrm>
            <a:off x="9057521" y="3651109"/>
            <a:ext cx="1829242" cy="2393235"/>
            <a:chOff x="8367511" y="1958102"/>
            <a:chExt cx="1829242" cy="2393235"/>
          </a:xfrm>
          <a:scene3d>
            <a:camera prst="orthographicFront"/>
            <a:lightRig rig="flat" dir="t"/>
          </a:scene3d>
        </p:grpSpPr>
        <p:sp>
          <p:nvSpPr>
            <p:cNvPr id="21" name="Rectángulo: esquinas superiores redondeadas 20">
              <a:extLst>
                <a:ext uri="{FF2B5EF4-FFF2-40B4-BE49-F238E27FC236}">
                  <a16:creationId xmlns:a16="http://schemas.microsoft.com/office/drawing/2014/main" id="{A4A2A2DD-157A-01B0-EE89-26908E1F0A2E}"/>
                </a:ext>
              </a:extLst>
            </p:cNvPr>
            <p:cNvSpPr/>
            <p:nvPr/>
          </p:nvSpPr>
          <p:spPr>
            <a:xfrm rot="10800000">
              <a:off x="8367511" y="1958102"/>
              <a:ext cx="1829242" cy="2393235"/>
            </a:xfrm>
            <a:prstGeom prst="round2SameRect">
              <a:avLst>
                <a:gd name="adj1" fmla="val 10500"/>
                <a:gd name="adj2" fmla="val 0"/>
              </a:avLst>
            </a:prstGeom>
            <a:sp3d prstMaterial="dkEdge">
              <a:bevelT w="8200" h="38100"/>
            </a:sp3d>
          </p:spPr>
          <p:style>
            <a:lnRef idx="0">
              <a:schemeClr val="lt1">
                <a:hueOff val="0"/>
                <a:satOff val="0"/>
                <a:lumOff val="0"/>
                <a:alphaOff val="0"/>
              </a:schemeClr>
            </a:lnRef>
            <a:fillRef idx="2">
              <a:schemeClr val="accent6">
                <a:hueOff val="0"/>
                <a:satOff val="0"/>
                <a:lumOff val="0"/>
                <a:alphaOff val="0"/>
              </a:schemeClr>
            </a:fillRef>
            <a:effectRef idx="1">
              <a:schemeClr val="accent6">
                <a:hueOff val="0"/>
                <a:satOff val="0"/>
                <a:lumOff val="0"/>
                <a:alphaOff val="0"/>
              </a:schemeClr>
            </a:effectRef>
            <a:fontRef idx="minor">
              <a:schemeClr val="dk1"/>
            </a:fontRef>
          </p:style>
          <p:txBody>
            <a:bodyPr anchor="ctr"/>
            <a:lstStyle/>
            <a:p>
              <a:endParaRPr lang="es-ES">
                <a:latin typeface="Gautami" panose="020B0502040204020203" pitchFamily="34" charset="0"/>
                <a:cs typeface="Gautami" panose="020B0502040204020203" pitchFamily="34" charset="0"/>
              </a:endParaRPr>
            </a:p>
          </p:txBody>
        </p:sp>
        <p:sp>
          <p:nvSpPr>
            <p:cNvPr id="22" name="Rectángulo: esquinas superiores redondeadas 14">
              <a:extLst>
                <a:ext uri="{FF2B5EF4-FFF2-40B4-BE49-F238E27FC236}">
                  <a16:creationId xmlns:a16="http://schemas.microsoft.com/office/drawing/2014/main" id="{D2F4EC50-0374-8A8B-1041-545C9ED7A2EF}"/>
                </a:ext>
              </a:extLst>
            </p:cNvPr>
            <p:cNvSpPr txBox="1"/>
            <p:nvPr/>
          </p:nvSpPr>
          <p:spPr>
            <a:xfrm rot="21600000">
              <a:off x="8423767" y="1958102"/>
              <a:ext cx="1716730" cy="2336979"/>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120904" tIns="120904" rIns="120904" bIns="120904" numCol="1" spcCol="1270" anchor="ctr" anchorCtr="0">
              <a:noAutofit/>
            </a:bodyPr>
            <a:lstStyle/>
            <a:p>
              <a:pPr marL="0" lvl="0" indent="0" defTabSz="755650">
                <a:lnSpc>
                  <a:spcPct val="90000"/>
                </a:lnSpc>
                <a:spcBef>
                  <a:spcPct val="0"/>
                </a:spcBef>
                <a:spcAft>
                  <a:spcPct val="35000"/>
                </a:spcAft>
                <a:buNone/>
              </a:pPr>
              <a:r>
                <a:rPr lang="es-ES" sz="1700" b="0" i="0" kern="1200" dirty="0">
                  <a:latin typeface="Gautami" panose="020B0502040204020203" pitchFamily="34" charset="0"/>
                  <a:cs typeface="Gautami" panose="020B0502040204020203" pitchFamily="34" charset="0"/>
                </a:rPr>
                <a:t>No hay joyas ocultas ni aspectos positivos, la industria de los videojuegos tiene que hacerlo mejor</a:t>
              </a:r>
              <a:endParaRPr lang="es-ES" sz="1700" kern="1200" dirty="0">
                <a:latin typeface="Gautami" panose="020B0502040204020203" pitchFamily="34" charset="0"/>
                <a:cs typeface="Gautami" panose="020B0502040204020203" pitchFamily="34" charset="0"/>
              </a:endParaRPr>
            </a:p>
          </p:txBody>
        </p:sp>
      </p:grpSp>
      <p:sp>
        <p:nvSpPr>
          <p:cNvPr id="29" name="Rectángulo: esquinas redondeadas 28">
            <a:extLst>
              <a:ext uri="{FF2B5EF4-FFF2-40B4-BE49-F238E27FC236}">
                <a16:creationId xmlns:a16="http://schemas.microsoft.com/office/drawing/2014/main" id="{15A8B407-DEAF-AABB-B243-0809B6731507}"/>
              </a:ext>
            </a:extLst>
          </p:cNvPr>
          <p:cNvSpPr/>
          <p:nvPr/>
        </p:nvSpPr>
        <p:spPr>
          <a:xfrm>
            <a:off x="951576" y="1993059"/>
            <a:ext cx="1776213" cy="1435941"/>
          </a:xfrm>
          <a:prstGeom prst="roundRect">
            <a:avLst>
              <a:gd name="adj" fmla="val 10000"/>
            </a:avLst>
          </a:prstGeom>
          <a:blipFill dpi="0" rotWithShape="1">
            <a:blip r:embed="rId11">
              <a:extLst>
                <a:ext uri="{28A0092B-C50C-407E-A947-70E740481C1C}">
                  <a14:useLocalDpi xmlns:a14="http://schemas.microsoft.com/office/drawing/2010/main" val="0"/>
                </a:ext>
              </a:extLst>
            </a:blip>
            <a:srcRect/>
            <a:stretch>
              <a:fillRect t="-13695" b="-13695"/>
            </a:stretch>
          </a:blipFill>
        </p:spPr>
        <p:style>
          <a:lnRef idx="1">
            <a:schemeClr val="lt1">
              <a:hueOff val="0"/>
              <a:satOff val="0"/>
              <a:lumOff val="0"/>
              <a:alphaOff val="0"/>
            </a:schemeClr>
          </a:lnRef>
          <a:fillRef idx="1">
            <a:scrgbClr r="0" g="0" b="0"/>
          </a:fillRef>
          <a:effectRef idx="1">
            <a:schemeClr val="accent2">
              <a:tint val="50000"/>
              <a:hueOff val="0"/>
              <a:satOff val="0"/>
              <a:lumOff val="0"/>
              <a:alphaOff val="0"/>
            </a:schemeClr>
          </a:effectRef>
          <a:fontRef idx="minor">
            <a:schemeClr val="lt1">
              <a:hueOff val="0"/>
              <a:satOff val="0"/>
              <a:lumOff val="0"/>
              <a:alphaOff val="0"/>
            </a:schemeClr>
          </a:fontRef>
        </p:style>
        <p:txBody>
          <a:bodyPr/>
          <a:lstStyle/>
          <a:p>
            <a:endParaRPr lang="es-ES"/>
          </a:p>
        </p:txBody>
      </p:sp>
      <p:grpSp>
        <p:nvGrpSpPr>
          <p:cNvPr id="30" name="Grupo 29">
            <a:extLst>
              <a:ext uri="{FF2B5EF4-FFF2-40B4-BE49-F238E27FC236}">
                <a16:creationId xmlns:a16="http://schemas.microsoft.com/office/drawing/2014/main" id="{597495F2-C0BA-D9FF-6CF8-3CFE7466DE43}"/>
              </a:ext>
            </a:extLst>
          </p:cNvPr>
          <p:cNvGrpSpPr/>
          <p:nvPr/>
        </p:nvGrpSpPr>
        <p:grpSpPr>
          <a:xfrm>
            <a:off x="951576" y="3690081"/>
            <a:ext cx="1776213" cy="2393235"/>
            <a:chOff x="56687" y="1958102"/>
            <a:chExt cx="1776213" cy="2393235"/>
          </a:xfrm>
          <a:scene3d>
            <a:camera prst="orthographicFront"/>
            <a:lightRig rig="flat" dir="t"/>
          </a:scene3d>
        </p:grpSpPr>
        <p:sp>
          <p:nvSpPr>
            <p:cNvPr id="31" name="Rectángulo: esquinas superiores redondeadas 30">
              <a:extLst>
                <a:ext uri="{FF2B5EF4-FFF2-40B4-BE49-F238E27FC236}">
                  <a16:creationId xmlns:a16="http://schemas.microsoft.com/office/drawing/2014/main" id="{C0A41AED-A758-0152-35C5-19B8B4466468}"/>
                </a:ext>
              </a:extLst>
            </p:cNvPr>
            <p:cNvSpPr/>
            <p:nvPr/>
          </p:nvSpPr>
          <p:spPr>
            <a:xfrm rot="10800000">
              <a:off x="56687" y="1958102"/>
              <a:ext cx="1776213" cy="2393235"/>
            </a:xfrm>
            <a:prstGeom prst="round2SameRect">
              <a:avLst>
                <a:gd name="adj1" fmla="val 10500"/>
                <a:gd name="adj2" fmla="val 0"/>
              </a:avLst>
            </a:prstGeom>
            <a:sp3d prstMaterial="dkEdge">
              <a:bevelT w="8200" h="38100"/>
            </a:sp3d>
          </p:spPr>
          <p:style>
            <a:lnRef idx="0">
              <a:schemeClr val="lt1">
                <a:hueOff val="0"/>
                <a:satOff val="0"/>
                <a:lumOff val="0"/>
                <a:alphaOff val="0"/>
              </a:schemeClr>
            </a:lnRef>
            <a:fillRef idx="2">
              <a:schemeClr val="accent2">
                <a:hueOff val="0"/>
                <a:satOff val="0"/>
                <a:lumOff val="0"/>
                <a:alphaOff val="0"/>
              </a:schemeClr>
            </a:fillRef>
            <a:effectRef idx="1">
              <a:schemeClr val="accent2">
                <a:hueOff val="0"/>
                <a:satOff val="0"/>
                <a:lumOff val="0"/>
                <a:alphaOff val="0"/>
              </a:schemeClr>
            </a:effectRef>
            <a:fontRef idx="minor">
              <a:schemeClr val="dk1"/>
            </a:fontRef>
          </p:style>
          <p:txBody>
            <a:bodyPr anchor="ctr"/>
            <a:lstStyle/>
            <a:p>
              <a:endParaRPr lang="es-ES">
                <a:latin typeface="Gautami" panose="020B0502040204020203" pitchFamily="34" charset="0"/>
                <a:cs typeface="Gautami" panose="020B0502040204020203" pitchFamily="34" charset="0"/>
              </a:endParaRPr>
            </a:p>
          </p:txBody>
        </p:sp>
        <p:sp>
          <p:nvSpPr>
            <p:cNvPr id="32" name="Rectángulo: esquinas superiores redondeadas 5">
              <a:extLst>
                <a:ext uri="{FF2B5EF4-FFF2-40B4-BE49-F238E27FC236}">
                  <a16:creationId xmlns:a16="http://schemas.microsoft.com/office/drawing/2014/main" id="{F2743C72-CE08-5C71-A72D-9A1914E9F603}"/>
                </a:ext>
              </a:extLst>
            </p:cNvPr>
            <p:cNvSpPr txBox="1"/>
            <p:nvPr/>
          </p:nvSpPr>
          <p:spPr>
            <a:xfrm rot="21600000">
              <a:off x="111312" y="1958102"/>
              <a:ext cx="1666963" cy="233861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120904" tIns="120904" rIns="120904" bIns="120904" numCol="1" spcCol="1270" anchor="ctr" anchorCtr="0">
              <a:noAutofit/>
            </a:bodyPr>
            <a:lstStyle/>
            <a:p>
              <a:pPr marL="0" lvl="0" indent="0" defTabSz="755650">
                <a:lnSpc>
                  <a:spcPct val="90000"/>
                </a:lnSpc>
                <a:spcBef>
                  <a:spcPct val="0"/>
                </a:spcBef>
                <a:spcAft>
                  <a:spcPct val="35000"/>
                </a:spcAft>
                <a:buNone/>
              </a:pPr>
              <a:r>
                <a:rPr lang="es-ES" sz="1700" kern="1200" dirty="0">
                  <a:latin typeface="Gautami" panose="020B0502040204020203" pitchFamily="34" charset="0"/>
                  <a:cs typeface="Gautami" panose="020B0502040204020203" pitchFamily="34" charset="0"/>
                </a:rPr>
                <a:t>La representación de personajes masculinos</a:t>
              </a:r>
              <a:br>
                <a:rPr lang="es-ES" sz="1700" kern="1200" dirty="0">
                  <a:latin typeface="Gautami" panose="020B0502040204020203" pitchFamily="34" charset="0"/>
                  <a:cs typeface="Gautami" panose="020B0502040204020203" pitchFamily="34" charset="0"/>
                </a:rPr>
              </a:br>
              <a:r>
                <a:rPr lang="es-ES" sz="1700" kern="1200" dirty="0">
                  <a:latin typeface="Gautami" panose="020B0502040204020203" pitchFamily="34" charset="0"/>
                  <a:cs typeface="Gautami" panose="020B0502040204020203" pitchFamily="34" charset="0"/>
                </a:rPr>
                <a:t>supera a los femeninos</a:t>
              </a:r>
            </a:p>
          </p:txBody>
        </p:sp>
      </p:grpSp>
    </p:spTree>
    <p:extLst>
      <p:ext uri="{BB962C8B-B14F-4D97-AF65-F5344CB8AC3E}">
        <p14:creationId xmlns:p14="http://schemas.microsoft.com/office/powerpoint/2010/main" val="31474134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9"/>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5" grpId="0" animBg="1"/>
      <p:bldP spid="17" grpId="0" animBg="1"/>
      <p:bldP spid="19" grpId="0" animBg="1"/>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F4DD78DE-B672-F0F6-2AE7-53BCE1680D5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p:blipFill>
        <p:spPr>
          <a:xfrm>
            <a:off x="1483371" y="414952"/>
            <a:ext cx="9211366" cy="6131315"/>
          </a:xfrm>
          <a:prstGeom prst="rect">
            <a:avLst/>
          </a:prstGeom>
        </p:spPr>
      </p:pic>
    </p:spTree>
    <p:extLst>
      <p:ext uri="{BB962C8B-B14F-4D97-AF65-F5344CB8AC3E}">
        <p14:creationId xmlns:p14="http://schemas.microsoft.com/office/powerpoint/2010/main" val="2897331995"/>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A60CF3-E977-59AD-97BA-F5346257CD2B}"/>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Introducción</a:t>
            </a:r>
            <a:endParaRPr lang="es-ES" dirty="0">
              <a:latin typeface="ADLaM Display" panose="02010000000000000000" pitchFamily="2" charset="0"/>
              <a:ea typeface="ADLaM Display" panose="02010000000000000000" pitchFamily="2" charset="0"/>
              <a:cs typeface="ADLaM Display" panose="02010000000000000000" pitchFamily="2" charset="0"/>
            </a:endParaRPr>
          </a:p>
        </p:txBody>
      </p:sp>
      <p:graphicFrame>
        <p:nvGraphicFramePr>
          <p:cNvPr id="6" name="Marcador de contenido 5">
            <a:extLst>
              <a:ext uri="{FF2B5EF4-FFF2-40B4-BE49-F238E27FC236}">
                <a16:creationId xmlns:a16="http://schemas.microsoft.com/office/drawing/2014/main" id="{334C7B7C-E933-9077-CF8F-4EA5249FF523}"/>
              </a:ext>
            </a:extLst>
          </p:cNvPr>
          <p:cNvGraphicFramePr>
            <a:graphicFrameLocks noGrp="1"/>
          </p:cNvGraphicFramePr>
          <p:nvPr>
            <p:ph idx="1"/>
            <p:extLst>
              <p:ext uri="{D42A27DB-BD31-4B8C-83A1-F6EECF244321}">
                <p14:modId xmlns:p14="http://schemas.microsoft.com/office/powerpoint/2010/main" val="290451093"/>
              </p:ext>
            </p:extLst>
          </p:nvPr>
        </p:nvGraphicFramePr>
        <p:xfrm>
          <a:off x="838200" y="1825625"/>
          <a:ext cx="9677400" cy="12726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Grupo 6">
            <a:extLst>
              <a:ext uri="{FF2B5EF4-FFF2-40B4-BE49-F238E27FC236}">
                <a16:creationId xmlns:a16="http://schemas.microsoft.com/office/drawing/2014/main" id="{D1B8C49E-E2D6-9F4A-70CB-FF774BBAFB85}"/>
              </a:ext>
            </a:extLst>
          </p:cNvPr>
          <p:cNvGrpSpPr/>
          <p:nvPr/>
        </p:nvGrpSpPr>
        <p:grpSpPr>
          <a:xfrm>
            <a:off x="2775407" y="3367128"/>
            <a:ext cx="6407504" cy="1368000"/>
            <a:chOff x="2063667" y="1571059"/>
            <a:chExt cx="6992874" cy="1424694"/>
          </a:xfrm>
        </p:grpSpPr>
        <p:sp>
          <p:nvSpPr>
            <p:cNvPr id="13" name="Flecha: pentágono 12">
              <a:extLst>
                <a:ext uri="{FF2B5EF4-FFF2-40B4-BE49-F238E27FC236}">
                  <a16:creationId xmlns:a16="http://schemas.microsoft.com/office/drawing/2014/main" id="{91E5DDD3-502F-31DB-C8D6-53A173B581E2}"/>
                </a:ext>
              </a:extLst>
            </p:cNvPr>
            <p:cNvSpPr/>
            <p:nvPr/>
          </p:nvSpPr>
          <p:spPr>
            <a:xfrm rot="10800000">
              <a:off x="2063667" y="1571060"/>
              <a:ext cx="6992874" cy="1209216"/>
            </a:xfrm>
            <a:prstGeom prst="homePlate">
              <a:avLst/>
            </a:prstGeom>
          </p:spPr>
          <p:style>
            <a:lnRef idx="0">
              <a:schemeClr val="lt1">
                <a:hueOff val="0"/>
                <a:satOff val="0"/>
                <a:lumOff val="0"/>
                <a:alphaOff val="0"/>
              </a:schemeClr>
            </a:lnRef>
            <a:fillRef idx="3">
              <a:schemeClr val="accent5">
                <a:hueOff val="-6076075"/>
                <a:satOff val="-413"/>
                <a:lumOff val="981"/>
                <a:alphaOff val="0"/>
              </a:schemeClr>
            </a:fillRef>
            <a:effectRef idx="3">
              <a:schemeClr val="accent5">
                <a:hueOff val="-6076075"/>
                <a:satOff val="-413"/>
                <a:lumOff val="981"/>
                <a:alphaOff val="0"/>
              </a:schemeClr>
            </a:effectRef>
            <a:fontRef idx="minor">
              <a:schemeClr val="lt1"/>
            </a:fontRef>
          </p:style>
          <p:txBody>
            <a:bodyPr/>
            <a:lstStyle/>
            <a:p>
              <a:endParaRPr lang="es-ES"/>
            </a:p>
          </p:txBody>
        </p:sp>
        <p:sp>
          <p:nvSpPr>
            <p:cNvPr id="14" name="Flecha: pentágono 4">
              <a:extLst>
                <a:ext uri="{FF2B5EF4-FFF2-40B4-BE49-F238E27FC236}">
                  <a16:creationId xmlns:a16="http://schemas.microsoft.com/office/drawing/2014/main" id="{B8B08842-23D5-08E9-F7E7-918FC6D1E36D}"/>
                </a:ext>
              </a:extLst>
            </p:cNvPr>
            <p:cNvSpPr txBox="1"/>
            <p:nvPr/>
          </p:nvSpPr>
          <p:spPr>
            <a:xfrm>
              <a:off x="2365971" y="1571059"/>
              <a:ext cx="6690570" cy="142469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33231" tIns="80010" rIns="149352" bIns="80010" numCol="1" spcCol="1270" anchor="ctr" anchorCtr="0">
              <a:noAutofit/>
            </a:bodyPr>
            <a:lstStyle/>
            <a:p>
              <a:pPr marL="0" lvl="0" indent="0" algn="ctr" defTabSz="933450">
                <a:lnSpc>
                  <a:spcPct val="90000"/>
                </a:lnSpc>
                <a:spcBef>
                  <a:spcPct val="0"/>
                </a:spcBef>
                <a:spcAft>
                  <a:spcPct val="35000"/>
                </a:spcAft>
                <a:buNone/>
              </a:pPr>
              <a:r>
                <a:rPr lang="es-ES" sz="2800" kern="1200" dirty="0"/>
                <a:t>2012-2022</a:t>
              </a:r>
            </a:p>
            <a:p>
              <a:pPr marL="171450" lvl="1" indent="-171450" algn="l" defTabSz="711200">
                <a:lnSpc>
                  <a:spcPct val="90000"/>
                </a:lnSpc>
                <a:spcBef>
                  <a:spcPct val="0"/>
                </a:spcBef>
                <a:spcAft>
                  <a:spcPct val="15000"/>
                </a:spcAft>
                <a:buChar char="•"/>
              </a:pPr>
              <a:endParaRPr lang="es-ES" sz="1600" kern="1200" dirty="0"/>
            </a:p>
          </p:txBody>
        </p:sp>
      </p:grpSp>
      <p:sp>
        <p:nvSpPr>
          <p:cNvPr id="8" name="Elipse 7">
            <a:extLst>
              <a:ext uri="{FF2B5EF4-FFF2-40B4-BE49-F238E27FC236}">
                <a16:creationId xmlns:a16="http://schemas.microsoft.com/office/drawing/2014/main" id="{4C086C17-B7C8-A641-012E-DA08BF7709CF}"/>
              </a:ext>
            </a:extLst>
          </p:cNvPr>
          <p:cNvSpPr/>
          <p:nvPr/>
        </p:nvSpPr>
        <p:spPr>
          <a:xfrm>
            <a:off x="2170798" y="3367129"/>
            <a:ext cx="1209216" cy="1209216"/>
          </a:xfrm>
          <a:prstGeom prst="ellipse">
            <a:avLst/>
          </a:prstGeom>
          <a:blipFill>
            <a:blip r:embed="rId8">
              <a:extLst>
                <a:ext uri="{28A0092B-C50C-407E-A947-70E740481C1C}">
                  <a14:useLocalDpi xmlns:a14="http://schemas.microsoft.com/office/drawing/2010/main" val="0"/>
                </a:ext>
              </a:extLst>
            </a:blip>
            <a:srcRect/>
            <a:stretch>
              <a:fillRect/>
            </a:stretch>
          </a:blipFill>
        </p:spPr>
        <p:style>
          <a:lnRef idx="0">
            <a:schemeClr val="lt1">
              <a:hueOff val="0"/>
              <a:satOff val="0"/>
              <a:lumOff val="0"/>
              <a:alphaOff val="0"/>
            </a:schemeClr>
          </a:lnRef>
          <a:fillRef idx="1">
            <a:scrgbClr r="0" g="0" b="0"/>
          </a:fillRef>
          <a:effectRef idx="3">
            <a:schemeClr val="accent5">
              <a:tint val="50000"/>
              <a:hueOff val="-5972349"/>
              <a:satOff val="1363"/>
              <a:lumOff val="265"/>
              <a:alphaOff val="0"/>
            </a:schemeClr>
          </a:effectRef>
          <a:fontRef idx="minor">
            <a:schemeClr val="lt1">
              <a:hueOff val="0"/>
              <a:satOff val="0"/>
              <a:lumOff val="0"/>
              <a:alphaOff val="0"/>
            </a:schemeClr>
          </a:fontRef>
        </p:style>
        <p:txBody>
          <a:bodyPr/>
          <a:lstStyle/>
          <a:p>
            <a:endParaRPr lang="es-ES"/>
          </a:p>
        </p:txBody>
      </p:sp>
      <p:grpSp>
        <p:nvGrpSpPr>
          <p:cNvPr id="15" name="Grupo 14">
            <a:extLst>
              <a:ext uri="{FF2B5EF4-FFF2-40B4-BE49-F238E27FC236}">
                <a16:creationId xmlns:a16="http://schemas.microsoft.com/office/drawing/2014/main" id="{D450A027-AE5B-FBD7-8784-EBAAA20EF6D8}"/>
              </a:ext>
            </a:extLst>
          </p:cNvPr>
          <p:cNvGrpSpPr/>
          <p:nvPr/>
        </p:nvGrpSpPr>
        <p:grpSpPr>
          <a:xfrm>
            <a:off x="2755967" y="4932444"/>
            <a:ext cx="6426944" cy="1296000"/>
            <a:chOff x="2044227" y="3136375"/>
            <a:chExt cx="6992874" cy="1349710"/>
          </a:xfrm>
        </p:grpSpPr>
        <p:sp>
          <p:nvSpPr>
            <p:cNvPr id="16" name="Flecha: pentágono 15">
              <a:extLst>
                <a:ext uri="{FF2B5EF4-FFF2-40B4-BE49-F238E27FC236}">
                  <a16:creationId xmlns:a16="http://schemas.microsoft.com/office/drawing/2014/main" id="{4A72C325-0D1C-A0FF-F42A-0950BB1939DE}"/>
                </a:ext>
              </a:extLst>
            </p:cNvPr>
            <p:cNvSpPr/>
            <p:nvPr/>
          </p:nvSpPr>
          <p:spPr>
            <a:xfrm rot="10800000">
              <a:off x="2044227" y="3136376"/>
              <a:ext cx="6992874" cy="1209216"/>
            </a:xfrm>
            <a:prstGeom prst="homePlate">
              <a:avLst/>
            </a:prstGeom>
          </p:spPr>
          <p:style>
            <a:lnRef idx="0">
              <a:schemeClr val="lt1">
                <a:hueOff val="0"/>
                <a:satOff val="0"/>
                <a:lumOff val="0"/>
                <a:alphaOff val="0"/>
              </a:schemeClr>
            </a:lnRef>
            <a:fillRef idx="3">
              <a:schemeClr val="accent5">
                <a:hueOff val="-12152150"/>
                <a:satOff val="-826"/>
                <a:lumOff val="1961"/>
                <a:alphaOff val="0"/>
              </a:schemeClr>
            </a:fillRef>
            <a:effectRef idx="3">
              <a:schemeClr val="accent5">
                <a:hueOff val="-12152150"/>
                <a:satOff val="-826"/>
                <a:lumOff val="1961"/>
                <a:alphaOff val="0"/>
              </a:schemeClr>
            </a:effectRef>
            <a:fontRef idx="minor">
              <a:schemeClr val="lt1"/>
            </a:fontRef>
          </p:style>
          <p:txBody>
            <a:bodyPr/>
            <a:lstStyle/>
            <a:p>
              <a:endParaRPr lang="es-ES"/>
            </a:p>
          </p:txBody>
        </p:sp>
        <p:sp>
          <p:nvSpPr>
            <p:cNvPr id="17" name="Flecha: pentágono 7">
              <a:extLst>
                <a:ext uri="{FF2B5EF4-FFF2-40B4-BE49-F238E27FC236}">
                  <a16:creationId xmlns:a16="http://schemas.microsoft.com/office/drawing/2014/main" id="{7207ACA6-1C21-D17F-50B3-875FE308B709}"/>
                </a:ext>
              </a:extLst>
            </p:cNvPr>
            <p:cNvSpPr txBox="1"/>
            <p:nvPr/>
          </p:nvSpPr>
          <p:spPr>
            <a:xfrm>
              <a:off x="2346531" y="3136375"/>
              <a:ext cx="6690570" cy="1349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33231" tIns="80010" rIns="149352" bIns="80010" numCol="1" spcCol="1270" anchor="b" anchorCtr="0">
              <a:noAutofit/>
            </a:bodyPr>
            <a:lstStyle/>
            <a:p>
              <a:pPr marL="0" lvl="0" indent="0" algn="ctr" defTabSz="933450">
                <a:lnSpc>
                  <a:spcPct val="90000"/>
                </a:lnSpc>
                <a:spcBef>
                  <a:spcPct val="0"/>
                </a:spcBef>
                <a:spcAft>
                  <a:spcPct val="35000"/>
                </a:spcAft>
                <a:buNone/>
              </a:pPr>
              <a:r>
                <a:rPr lang="es-ES" sz="2100" kern="1200" dirty="0"/>
                <a:t>Identificar </a:t>
              </a:r>
              <a:r>
                <a:rPr lang="es-ES" sz="2100" b="1" kern="1200" dirty="0"/>
                <a:t>patrones</a:t>
              </a:r>
              <a:r>
                <a:rPr lang="es-ES" sz="2100" kern="1200" dirty="0"/>
                <a:t> y tendencias</a:t>
              </a:r>
            </a:p>
            <a:p>
              <a:pPr marL="0" lvl="0" indent="0" algn="ctr" defTabSz="933450">
                <a:lnSpc>
                  <a:spcPct val="90000"/>
                </a:lnSpc>
                <a:spcBef>
                  <a:spcPct val="0"/>
                </a:spcBef>
                <a:spcAft>
                  <a:spcPct val="35000"/>
                </a:spcAft>
                <a:buNone/>
              </a:pPr>
              <a:r>
                <a:rPr lang="es-ES" sz="2100" kern="1200" dirty="0"/>
                <a:t>en la representación de género</a:t>
              </a:r>
            </a:p>
            <a:p>
              <a:pPr marL="171450" lvl="1" indent="-171450" algn="l" defTabSz="711200">
                <a:lnSpc>
                  <a:spcPct val="90000"/>
                </a:lnSpc>
                <a:spcBef>
                  <a:spcPct val="0"/>
                </a:spcBef>
                <a:spcAft>
                  <a:spcPct val="15000"/>
                </a:spcAft>
                <a:buChar char="•"/>
              </a:pPr>
              <a:endParaRPr lang="es-ES" sz="1600" kern="1200" dirty="0"/>
            </a:p>
          </p:txBody>
        </p:sp>
      </p:grpSp>
      <p:sp>
        <p:nvSpPr>
          <p:cNvPr id="18" name="Elipse 17">
            <a:extLst>
              <a:ext uri="{FF2B5EF4-FFF2-40B4-BE49-F238E27FC236}">
                <a16:creationId xmlns:a16="http://schemas.microsoft.com/office/drawing/2014/main" id="{C39B74E2-3AF3-86C4-D2F6-E48F412B3A9C}"/>
              </a:ext>
            </a:extLst>
          </p:cNvPr>
          <p:cNvSpPr/>
          <p:nvPr/>
        </p:nvSpPr>
        <p:spPr>
          <a:xfrm>
            <a:off x="2170798" y="4937306"/>
            <a:ext cx="1111355" cy="1161097"/>
          </a:xfrm>
          <a:prstGeom prst="ellipse">
            <a:avLst/>
          </a:prstGeom>
          <a:blipFill>
            <a:blip r:embed="rId9">
              <a:extLst>
                <a:ext uri="{28A0092B-C50C-407E-A947-70E740481C1C}">
                  <a14:useLocalDpi xmlns:a14="http://schemas.microsoft.com/office/drawing/2010/main" val="0"/>
                </a:ext>
              </a:extLst>
            </a:blip>
            <a:srcRect/>
            <a:stretch>
              <a:fillRect/>
            </a:stretch>
          </a:blipFill>
        </p:spPr>
        <p:style>
          <a:lnRef idx="0">
            <a:schemeClr val="lt1">
              <a:hueOff val="0"/>
              <a:satOff val="0"/>
              <a:lumOff val="0"/>
              <a:alphaOff val="0"/>
            </a:schemeClr>
          </a:lnRef>
          <a:fillRef idx="1">
            <a:scrgbClr r="0" g="0" b="0"/>
          </a:fillRef>
          <a:effectRef idx="3">
            <a:schemeClr val="accent5">
              <a:tint val="50000"/>
              <a:hueOff val="-11944698"/>
              <a:satOff val="2727"/>
              <a:lumOff val="530"/>
              <a:alphaOff val="0"/>
            </a:schemeClr>
          </a:effectRef>
          <a:fontRef idx="minor">
            <a:schemeClr val="lt1">
              <a:hueOff val="0"/>
              <a:satOff val="0"/>
              <a:lumOff val="0"/>
              <a:alphaOff val="0"/>
            </a:schemeClr>
          </a:fontRef>
        </p:style>
        <p:txBody>
          <a:bodyPr/>
          <a:lstStyle/>
          <a:p>
            <a:endParaRPr lang="es-ES"/>
          </a:p>
        </p:txBody>
      </p:sp>
    </p:spTree>
    <p:extLst>
      <p:ext uri="{BB962C8B-B14F-4D97-AF65-F5344CB8AC3E}">
        <p14:creationId xmlns:p14="http://schemas.microsoft.com/office/powerpoint/2010/main" val="21824771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2"/>
                    </p:tgtEl>
                  </p:cond>
                </p:stCondLst>
                <p:endSync evt="end" delay="0">
                  <p:rtn val="all"/>
                </p:endSync>
                <p:childTnLst>
                  <p:par>
                    <p:cTn id="20" fill="hold">
                      <p:stCondLst>
                        <p:cond delay="0"/>
                      </p:stCondLst>
                      <p:childTnLst>
                        <p:par>
                          <p:cTn id="21" fill="hold">
                            <p:stCondLst>
                              <p:cond delay="0"/>
                            </p:stCondLst>
                            <p:childTnLst>
                              <p:par>
                                <p:cTn id="22" presetID="26" presetClass="emph" presetSubtype="0" fill="hold" grpId="0" nodeType="clickEffect">
                                  <p:stCondLst>
                                    <p:cond delay="0"/>
                                  </p:stCondLst>
                                  <p:childTnLst>
                                    <p:animEffect transition="out" filter="fade">
                                      <p:cBhvr>
                                        <p:cTn id="23" dur="500" tmFilter="0, 0; .2, .5; .8, .5; 1, 0"/>
                                        <p:tgtEl>
                                          <p:spTgt spid="2"/>
                                        </p:tgtEl>
                                      </p:cBhvr>
                                    </p:animEffect>
                                    <p:animScale>
                                      <p:cBhvr>
                                        <p:cTn id="24" dur="250" autoRev="1" fill="hold"/>
                                        <p:tgtEl>
                                          <p:spTgt spid="2"/>
                                        </p:tgtEl>
                                      </p:cBhvr>
                                      <p:by x="105000" y="105000"/>
                                    </p:animScale>
                                  </p:childTnLst>
                                </p:cTn>
                              </p:par>
                            </p:childTnLst>
                          </p:cTn>
                        </p:par>
                      </p:childTnLst>
                    </p:cTn>
                  </p:par>
                </p:childTnLst>
              </p:cTn>
              <p:nextCondLst>
                <p:cond evt="onClick" delay="0">
                  <p:tgtEl>
                    <p:spTgt spid="2"/>
                  </p:tgtEl>
                </p:cond>
              </p:nextCondLst>
            </p:seq>
          </p:childTnLst>
        </p:cTn>
      </p:par>
    </p:tnLst>
    <p:bldLst>
      <p:bldP spid="2" grpId="0"/>
      <p:bldGraphic spid="6" grpId="0">
        <p:bldAsOne/>
      </p:bldGraphic>
      <p:bldP spid="8"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545D0B-A8FE-A5C6-8B13-796C5F118A4F}"/>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Estereotipos de género</a:t>
            </a:r>
            <a:endParaRPr lang="es-ES" dirty="0"/>
          </a:p>
        </p:txBody>
      </p:sp>
      <p:pic>
        <p:nvPicPr>
          <p:cNvPr id="5" name="Marcador de contenido 4" descr="Interfaz de usuario gráfica&#10;&#10;Descripción generada automáticamente">
            <a:extLst>
              <a:ext uri="{FF2B5EF4-FFF2-40B4-BE49-F238E27FC236}">
                <a16:creationId xmlns:a16="http://schemas.microsoft.com/office/drawing/2014/main" id="{9DB52229-D6F4-339F-DE3E-D9D600E7AE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96334" y="1825625"/>
            <a:ext cx="5599332" cy="4351338"/>
          </a:xfrm>
        </p:spPr>
      </p:pic>
      <p:pic>
        <p:nvPicPr>
          <p:cNvPr id="7" name="Imagen 6" descr="Un hombre con un traje de color negro&#10;&#10;Descripción generada automáticamente con confianza baja">
            <a:extLst>
              <a:ext uri="{FF2B5EF4-FFF2-40B4-BE49-F238E27FC236}">
                <a16:creationId xmlns:a16="http://schemas.microsoft.com/office/drawing/2014/main" id="{34BE7973-D58C-DBEC-A70B-C63C143CD5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7805" y="1948720"/>
            <a:ext cx="7110889" cy="3999875"/>
          </a:xfrm>
          <a:prstGeom prst="rect">
            <a:avLst/>
          </a:prstGeom>
        </p:spPr>
      </p:pic>
      <p:pic>
        <p:nvPicPr>
          <p:cNvPr id="9" name="Imagen 8" descr="Imagen que contiene edificio, exterior, ladrillo, frente&#10;&#10;Descripción generada automáticamente">
            <a:extLst>
              <a:ext uri="{FF2B5EF4-FFF2-40B4-BE49-F238E27FC236}">
                <a16:creationId xmlns:a16="http://schemas.microsoft.com/office/drawing/2014/main" id="{91469A51-8815-BF1F-738A-0198D273E4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8307" y="1948720"/>
            <a:ext cx="7789884" cy="3894942"/>
          </a:xfrm>
          <a:prstGeom prst="rect">
            <a:avLst/>
          </a:prstGeom>
        </p:spPr>
      </p:pic>
      <p:pic>
        <p:nvPicPr>
          <p:cNvPr id="11" name="Imagen 10" descr="Dibujo animado de un personaje con la boca abierta&#10;&#10;Descripción generada automáticamente con confianza baja">
            <a:extLst>
              <a:ext uri="{FF2B5EF4-FFF2-40B4-BE49-F238E27FC236}">
                <a16:creationId xmlns:a16="http://schemas.microsoft.com/office/drawing/2014/main" id="{AE839722-3F58-9C80-00F5-25A8BE6DCB4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97805" y="1665363"/>
            <a:ext cx="6692484" cy="4461656"/>
          </a:xfrm>
          <a:prstGeom prst="rect">
            <a:avLst/>
          </a:prstGeom>
        </p:spPr>
      </p:pic>
      <p:pic>
        <p:nvPicPr>
          <p:cNvPr id="13" name="Imagen 12" descr="Mujer en ropa interior&#10;&#10;Descripción generada automáticamente con confianza baja">
            <a:extLst>
              <a:ext uri="{FF2B5EF4-FFF2-40B4-BE49-F238E27FC236}">
                <a16:creationId xmlns:a16="http://schemas.microsoft.com/office/drawing/2014/main" id="{874EC0FD-3292-86A7-DCA7-6FDAD0FE43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31101" y="1427783"/>
            <a:ext cx="8263094" cy="4749180"/>
          </a:xfrm>
          <a:prstGeom prst="rect">
            <a:avLst/>
          </a:prstGeom>
        </p:spPr>
      </p:pic>
      <p:pic>
        <p:nvPicPr>
          <p:cNvPr id="15" name="Imagen 14" descr="Imagen que contiene exterior, persona, hombre, edificio&#10;&#10;Descripción generada automáticamente">
            <a:extLst>
              <a:ext uri="{FF2B5EF4-FFF2-40B4-BE49-F238E27FC236}">
                <a16:creationId xmlns:a16="http://schemas.microsoft.com/office/drawing/2014/main" id="{B0879038-C9D3-4D40-F5C1-FB6EBA1AC5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54649" y="1615419"/>
            <a:ext cx="8747372" cy="4082107"/>
          </a:xfrm>
          <a:prstGeom prst="rect">
            <a:avLst/>
          </a:prstGeom>
        </p:spPr>
      </p:pic>
    </p:spTree>
    <p:extLst>
      <p:ext uri="{BB962C8B-B14F-4D97-AF65-F5344CB8AC3E}">
        <p14:creationId xmlns:p14="http://schemas.microsoft.com/office/powerpoint/2010/main" val="427623678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fltVal val="0"/>
                                          </p:val>
                                        </p:tav>
                                        <p:tav tm="100000">
                                          <p:val>
                                            <p:strVal val="#ppt_w"/>
                                          </p:val>
                                        </p:tav>
                                      </p:tavLst>
                                    </p:anim>
                                    <p:anim calcmode="lin" valueType="num">
                                      <p:cBhvr>
                                        <p:cTn id="13" dur="1000" fill="hold"/>
                                        <p:tgtEl>
                                          <p:spTgt spid="5"/>
                                        </p:tgtEl>
                                        <p:attrNameLst>
                                          <p:attrName>ppt_h</p:attrName>
                                        </p:attrNameLst>
                                      </p:cBhvr>
                                      <p:tavLst>
                                        <p:tav tm="0">
                                          <p:val>
                                            <p:fltVal val="0"/>
                                          </p:val>
                                        </p:tav>
                                        <p:tav tm="100000">
                                          <p:val>
                                            <p:strVal val="#ppt_h"/>
                                          </p:val>
                                        </p:tav>
                                      </p:tavLst>
                                    </p:anim>
                                    <p:anim calcmode="lin" valueType="num">
                                      <p:cBhvr>
                                        <p:cTn id="14" dur="1000" fill="hold"/>
                                        <p:tgtEl>
                                          <p:spTgt spid="5"/>
                                        </p:tgtEl>
                                        <p:attrNameLst>
                                          <p:attrName>style.rotation</p:attrName>
                                        </p:attrNameLst>
                                      </p:cBhvr>
                                      <p:tavLst>
                                        <p:tav tm="0">
                                          <p:val>
                                            <p:fltVal val="90"/>
                                          </p:val>
                                        </p:tav>
                                        <p:tav tm="100000">
                                          <p:val>
                                            <p:fltVal val="0"/>
                                          </p:val>
                                        </p:tav>
                                      </p:tavLst>
                                    </p:anim>
                                    <p:animEffect transition="in" filter="fade">
                                      <p:cBhvr>
                                        <p:cTn id="15" dur="10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p:cTn id="41" dur="500" fill="hold"/>
                                        <p:tgtEl>
                                          <p:spTgt spid="13"/>
                                        </p:tgtEl>
                                        <p:attrNameLst>
                                          <p:attrName>ppt_w</p:attrName>
                                        </p:attrNameLst>
                                      </p:cBhvr>
                                      <p:tavLst>
                                        <p:tav tm="0">
                                          <p:val>
                                            <p:fltVal val="0"/>
                                          </p:val>
                                        </p:tav>
                                        <p:tav tm="100000">
                                          <p:val>
                                            <p:strVal val="#ppt_w"/>
                                          </p:val>
                                        </p:tav>
                                      </p:tavLst>
                                    </p:anim>
                                    <p:anim calcmode="lin" valueType="num">
                                      <p:cBhvr>
                                        <p:cTn id="42" dur="500" fill="hold"/>
                                        <p:tgtEl>
                                          <p:spTgt spid="13"/>
                                        </p:tgtEl>
                                        <p:attrNameLst>
                                          <p:attrName>ppt_h</p:attrName>
                                        </p:attrNameLst>
                                      </p:cBhvr>
                                      <p:tavLst>
                                        <p:tav tm="0">
                                          <p:val>
                                            <p:fltVal val="0"/>
                                          </p:val>
                                        </p:tav>
                                        <p:tav tm="100000">
                                          <p:val>
                                            <p:strVal val="#ppt_h"/>
                                          </p:val>
                                        </p:tav>
                                      </p:tavLst>
                                    </p:anim>
                                    <p:animEffect transition="in" filter="fade">
                                      <p:cBhvr>
                                        <p:cTn id="43" dur="500"/>
                                        <p:tgtEl>
                                          <p:spTgt spid="13"/>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nodeType="clickEffect">
                                  <p:stCondLst>
                                    <p:cond delay="0"/>
                                  </p:stCondLst>
                                  <p:childTnLst>
                                    <p:set>
                                      <p:cBhvr>
                                        <p:cTn id="47" dur="1" fill="hold">
                                          <p:stCondLst>
                                            <p:cond delay="0"/>
                                          </p:stCondLst>
                                        </p:cTn>
                                        <p:tgtEl>
                                          <p:spTgt spid="15"/>
                                        </p:tgtEl>
                                        <p:attrNameLst>
                                          <p:attrName>style.visibility</p:attrName>
                                        </p:attrNameLst>
                                      </p:cBhvr>
                                      <p:to>
                                        <p:strVal val="visible"/>
                                      </p:to>
                                    </p:set>
                                    <p:anim calcmode="lin" valueType="num">
                                      <p:cBhvr>
                                        <p:cTn id="48" dur="500" fill="hold"/>
                                        <p:tgtEl>
                                          <p:spTgt spid="15"/>
                                        </p:tgtEl>
                                        <p:attrNameLst>
                                          <p:attrName>ppt_w</p:attrName>
                                        </p:attrNameLst>
                                      </p:cBhvr>
                                      <p:tavLst>
                                        <p:tav tm="0">
                                          <p:val>
                                            <p:fltVal val="0"/>
                                          </p:val>
                                        </p:tav>
                                        <p:tav tm="100000">
                                          <p:val>
                                            <p:strVal val="#ppt_w"/>
                                          </p:val>
                                        </p:tav>
                                      </p:tavLst>
                                    </p:anim>
                                    <p:anim calcmode="lin" valueType="num">
                                      <p:cBhvr>
                                        <p:cTn id="49" dur="500" fill="hold"/>
                                        <p:tgtEl>
                                          <p:spTgt spid="15"/>
                                        </p:tgtEl>
                                        <p:attrNameLst>
                                          <p:attrName>ppt_h</p:attrName>
                                        </p:attrNameLst>
                                      </p:cBhvr>
                                      <p:tavLst>
                                        <p:tav tm="0">
                                          <p:val>
                                            <p:fltVal val="0"/>
                                          </p:val>
                                        </p:tav>
                                        <p:tav tm="100000">
                                          <p:val>
                                            <p:strVal val="#ppt_h"/>
                                          </p:val>
                                        </p:tav>
                                      </p:tavLst>
                                    </p:anim>
                                    <p:animEffect transition="in" filter="fade">
                                      <p:cBhvr>
                                        <p:cTn id="5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Hipótesis 1</a:t>
            </a:r>
            <a:endParaRPr lang="es-ES" dirty="0"/>
          </a:p>
        </p:txBody>
      </p:sp>
      <p:sp>
        <p:nvSpPr>
          <p:cNvPr id="3" name="Marcador de contenido 2">
            <a:extLst>
              <a:ext uri="{FF2B5EF4-FFF2-40B4-BE49-F238E27FC236}">
                <a16:creationId xmlns:a16="http://schemas.microsoft.com/office/drawing/2014/main" id="{B79DD388-1D69-5DCB-7B42-1CF42592A63A}"/>
              </a:ext>
            </a:extLst>
          </p:cNvPr>
          <p:cNvSpPr>
            <a:spLocks noGrp="1"/>
          </p:cNvSpPr>
          <p:nvPr>
            <p:ph idx="1"/>
          </p:nvPr>
        </p:nvSpPr>
        <p:spPr/>
        <p:txBody>
          <a:bodyPr anchor="ctr"/>
          <a:lstStyle/>
          <a:p>
            <a:pPr marL="0" indent="0" algn="ctr">
              <a:buNone/>
            </a:pPr>
            <a:r>
              <a:rPr lang="es-ES" dirty="0"/>
              <a:t>La representación de personajes masculinos</a:t>
            </a:r>
            <a:br>
              <a:rPr lang="es-ES" dirty="0"/>
            </a:br>
            <a:r>
              <a:rPr lang="es-ES" dirty="0"/>
              <a:t>supera a los femeninos</a:t>
            </a:r>
          </a:p>
        </p:txBody>
      </p:sp>
    </p:spTree>
    <p:extLst>
      <p:ext uri="{BB962C8B-B14F-4D97-AF65-F5344CB8AC3E}">
        <p14:creationId xmlns:p14="http://schemas.microsoft.com/office/powerpoint/2010/main" val="29963919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1115988" y="982121"/>
            <a:ext cx="9795638" cy="1114380"/>
          </a:xfrm>
        </p:spPr>
        <p:txBody>
          <a:bodyPr vert="horz" lIns="91440" tIns="45720" rIns="91440" bIns="45720" rtlCol="0" anchor="b">
            <a:no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Distribución de personajes</a:t>
            </a:r>
            <a:br>
              <a:rPr lang="es-ES" sz="4000" dirty="0">
                <a:latin typeface="ADLaM Display" panose="02010000000000000000" pitchFamily="2" charset="0"/>
                <a:ea typeface="ADLaM Display" panose="02010000000000000000" pitchFamily="2" charset="0"/>
                <a:cs typeface="ADLaM Display" panose="02010000000000000000" pitchFamily="2" charset="0"/>
              </a:rPr>
            </a:br>
            <a:r>
              <a:rPr lang="es-ES" sz="4000" dirty="0">
                <a:latin typeface="ADLaM Display" panose="02010000000000000000" pitchFamily="2" charset="0"/>
                <a:ea typeface="ADLaM Display" panose="02010000000000000000" pitchFamily="2" charset="0"/>
                <a:cs typeface="ADLaM Display" panose="02010000000000000000" pitchFamily="2" charset="0"/>
              </a:rPr>
              <a:t>por género y año</a:t>
            </a:r>
            <a:endParaRPr lang="en-US" sz="3600" dirty="0"/>
          </a:p>
        </p:txBody>
      </p:sp>
      <p:pic>
        <p:nvPicPr>
          <p:cNvPr id="5" name="Marcador de contenido 4">
            <a:extLst>
              <a:ext uri="{FF2B5EF4-FFF2-40B4-BE49-F238E27FC236}">
                <a16:creationId xmlns:a16="http://schemas.microsoft.com/office/drawing/2014/main" id="{0089C192-7EAA-1FD3-3647-B4ECAE3C1825}"/>
              </a:ext>
            </a:extLst>
          </p:cNvPr>
          <p:cNvPicPr>
            <a:picLocks noGrp="1" noChangeAspect="1"/>
          </p:cNvPicPr>
          <p:nvPr>
            <p:ph idx="1"/>
          </p:nvPr>
        </p:nvPicPr>
        <p:blipFill rotWithShape="1">
          <a:blip r:embed="rId3"/>
          <a:srcRect t="1606" r="-147" b="1722"/>
          <a:stretch/>
        </p:blipFill>
        <p:spPr>
          <a:xfrm>
            <a:off x="242141" y="2957665"/>
            <a:ext cx="5706446" cy="3346376"/>
          </a:xfrm>
          <a:prstGeom prst="rect">
            <a:avLst/>
          </a:prstGeom>
        </p:spPr>
      </p:pic>
      <p:pic>
        <p:nvPicPr>
          <p:cNvPr id="7" name="Imagen 6">
            <a:extLst>
              <a:ext uri="{FF2B5EF4-FFF2-40B4-BE49-F238E27FC236}">
                <a16:creationId xmlns:a16="http://schemas.microsoft.com/office/drawing/2014/main" id="{73FF02BF-724D-867D-141F-937F05891243}"/>
              </a:ext>
            </a:extLst>
          </p:cNvPr>
          <p:cNvPicPr>
            <a:picLocks noChangeAspect="1"/>
          </p:cNvPicPr>
          <p:nvPr/>
        </p:nvPicPr>
        <p:blipFill rotWithShape="1">
          <a:blip r:embed="rId4"/>
          <a:srcRect l="778" t="1048" r="-581" b="1895"/>
          <a:stretch/>
        </p:blipFill>
        <p:spPr>
          <a:xfrm>
            <a:off x="6119670" y="3128211"/>
            <a:ext cx="5936592" cy="2896862"/>
          </a:xfrm>
          <a:prstGeom prst="rect">
            <a:avLst/>
          </a:prstGeom>
        </p:spPr>
      </p:pic>
    </p:spTree>
    <p:extLst>
      <p:ext uri="{BB962C8B-B14F-4D97-AF65-F5344CB8AC3E}">
        <p14:creationId xmlns:p14="http://schemas.microsoft.com/office/powerpoint/2010/main" val="42008321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Hipótesis 2</a:t>
            </a:r>
            <a:endParaRPr lang="es-ES" dirty="0"/>
          </a:p>
        </p:txBody>
      </p:sp>
      <p:sp>
        <p:nvSpPr>
          <p:cNvPr id="3" name="Marcador de contenido 2">
            <a:extLst>
              <a:ext uri="{FF2B5EF4-FFF2-40B4-BE49-F238E27FC236}">
                <a16:creationId xmlns:a16="http://schemas.microsoft.com/office/drawing/2014/main" id="{B79DD388-1D69-5DCB-7B42-1CF42592A63A}"/>
              </a:ext>
            </a:extLst>
          </p:cNvPr>
          <p:cNvSpPr>
            <a:spLocks noGrp="1"/>
          </p:cNvSpPr>
          <p:nvPr>
            <p:ph idx="1"/>
          </p:nvPr>
        </p:nvSpPr>
        <p:spPr/>
        <p:txBody>
          <a:bodyPr anchor="ctr"/>
          <a:lstStyle/>
          <a:p>
            <a:pPr marL="0" indent="0" algn="ctr">
              <a:buNone/>
            </a:pPr>
            <a:r>
              <a:rPr lang="es-ES" dirty="0"/>
              <a:t>En los juegos de acción y de aventuras</a:t>
            </a:r>
            <a:br>
              <a:rPr lang="es-ES" dirty="0"/>
            </a:br>
            <a:r>
              <a:rPr lang="es-ES" dirty="0"/>
              <a:t>apenas hay personajes femeninos</a:t>
            </a:r>
          </a:p>
        </p:txBody>
      </p:sp>
    </p:spTree>
    <p:extLst>
      <p:ext uri="{BB962C8B-B14F-4D97-AF65-F5344CB8AC3E}">
        <p14:creationId xmlns:p14="http://schemas.microsoft.com/office/powerpoint/2010/main" val="23013612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1115988" y="982121"/>
            <a:ext cx="9795638" cy="1114380"/>
          </a:xfrm>
        </p:spPr>
        <p:txBody>
          <a:bodyPr vert="horz" lIns="91440" tIns="45720" rIns="91440" bIns="45720" rtlCol="0" anchor="b">
            <a:no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Representación del género</a:t>
            </a:r>
            <a:br>
              <a:rPr lang="es-ES" sz="4000" dirty="0">
                <a:latin typeface="ADLaM Display" panose="02010000000000000000" pitchFamily="2" charset="0"/>
                <a:ea typeface="ADLaM Display" panose="02010000000000000000" pitchFamily="2" charset="0"/>
                <a:cs typeface="ADLaM Display" panose="02010000000000000000" pitchFamily="2" charset="0"/>
              </a:rPr>
            </a:br>
            <a:r>
              <a:rPr lang="es-ES" sz="4000" dirty="0">
                <a:latin typeface="ADLaM Display" panose="02010000000000000000" pitchFamily="2" charset="0"/>
                <a:ea typeface="ADLaM Display" panose="02010000000000000000" pitchFamily="2" charset="0"/>
                <a:cs typeface="ADLaM Display" panose="02010000000000000000" pitchFamily="2" charset="0"/>
              </a:rPr>
              <a:t>por tipo de videojuego</a:t>
            </a:r>
            <a:endParaRPr lang="en-US" sz="3600" dirty="0"/>
          </a:p>
        </p:txBody>
      </p:sp>
      <p:graphicFrame>
        <p:nvGraphicFramePr>
          <p:cNvPr id="9" name="Gráfico 8">
            <a:extLst>
              <a:ext uri="{FF2B5EF4-FFF2-40B4-BE49-F238E27FC236}">
                <a16:creationId xmlns:a16="http://schemas.microsoft.com/office/drawing/2014/main" id="{128DF099-897F-F495-DFC4-F941AC48B010}"/>
              </a:ext>
            </a:extLst>
          </p:cNvPr>
          <p:cNvGraphicFramePr/>
          <p:nvPr>
            <p:extLst>
              <p:ext uri="{D42A27DB-BD31-4B8C-83A1-F6EECF244321}">
                <p14:modId xmlns:p14="http://schemas.microsoft.com/office/powerpoint/2010/main" val="363078733"/>
              </p:ext>
            </p:extLst>
          </p:nvPr>
        </p:nvGraphicFramePr>
        <p:xfrm>
          <a:off x="1635124" y="1885950"/>
          <a:ext cx="8404225" cy="45815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162693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9"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p:txBody>
          <a:bodyPr/>
          <a:lstStyle/>
          <a:p>
            <a:pPr algn="ctr"/>
            <a:r>
              <a:rPr lang="es-ES" sz="4400" dirty="0">
                <a:latin typeface="ADLaM Display" panose="02010000000000000000" pitchFamily="2" charset="0"/>
                <a:ea typeface="ADLaM Display" panose="02010000000000000000" pitchFamily="2" charset="0"/>
                <a:cs typeface="ADLaM Display" panose="02010000000000000000" pitchFamily="2" charset="0"/>
              </a:rPr>
              <a:t>Hipótesis 3</a:t>
            </a:r>
            <a:endParaRPr lang="es-ES" dirty="0"/>
          </a:p>
        </p:txBody>
      </p:sp>
      <p:sp>
        <p:nvSpPr>
          <p:cNvPr id="3" name="Marcador de contenido 2">
            <a:extLst>
              <a:ext uri="{FF2B5EF4-FFF2-40B4-BE49-F238E27FC236}">
                <a16:creationId xmlns:a16="http://schemas.microsoft.com/office/drawing/2014/main" id="{B79DD388-1D69-5DCB-7B42-1CF42592A63A}"/>
              </a:ext>
            </a:extLst>
          </p:cNvPr>
          <p:cNvSpPr>
            <a:spLocks noGrp="1"/>
          </p:cNvSpPr>
          <p:nvPr>
            <p:ph idx="1"/>
          </p:nvPr>
        </p:nvSpPr>
        <p:spPr/>
        <p:txBody>
          <a:bodyPr anchor="ctr"/>
          <a:lstStyle/>
          <a:p>
            <a:pPr marL="0" indent="0" algn="ctr">
              <a:buNone/>
            </a:pPr>
            <a:r>
              <a:rPr lang="es-ES" dirty="0"/>
              <a:t>Los personajes principales siempre son masculinos</a:t>
            </a:r>
            <a:br>
              <a:rPr lang="es-ES" dirty="0"/>
            </a:br>
            <a:r>
              <a:rPr lang="es-ES" dirty="0"/>
              <a:t>y los villanos son femeninos</a:t>
            </a:r>
          </a:p>
        </p:txBody>
      </p:sp>
    </p:spTree>
    <p:extLst>
      <p:ext uri="{BB962C8B-B14F-4D97-AF65-F5344CB8AC3E}">
        <p14:creationId xmlns:p14="http://schemas.microsoft.com/office/powerpoint/2010/main" val="36160111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D9562-16A8-9FAD-D1ED-B3668FDD2100}"/>
              </a:ext>
            </a:extLst>
          </p:cNvPr>
          <p:cNvSpPr>
            <a:spLocks noGrp="1"/>
          </p:cNvSpPr>
          <p:nvPr>
            <p:ph type="title"/>
          </p:nvPr>
        </p:nvSpPr>
        <p:spPr>
          <a:xfrm>
            <a:off x="1044069" y="648211"/>
            <a:ext cx="9795638" cy="1114380"/>
          </a:xfrm>
        </p:spPr>
        <p:txBody>
          <a:bodyPr vert="horz" lIns="91440" tIns="45720" rIns="91440" bIns="45720" rtlCol="0" anchor="ctr">
            <a:noAutofit/>
          </a:bodyPr>
          <a:lstStyle/>
          <a:p>
            <a:pPr algn="ctr"/>
            <a:r>
              <a:rPr lang="es-ES" sz="4000" dirty="0">
                <a:latin typeface="ADLaM Display" panose="02010000000000000000" pitchFamily="2" charset="0"/>
                <a:ea typeface="ADLaM Display" panose="02010000000000000000" pitchFamily="2" charset="0"/>
                <a:cs typeface="ADLaM Display" panose="02010000000000000000" pitchFamily="2" charset="0"/>
              </a:rPr>
              <a:t>Importancia del personaje</a:t>
            </a:r>
            <a:endParaRPr lang="en-US" sz="3600" dirty="0"/>
          </a:p>
        </p:txBody>
      </p:sp>
      <p:graphicFrame>
        <p:nvGraphicFramePr>
          <p:cNvPr id="9" name="Gráfico 8">
            <a:extLst>
              <a:ext uri="{FF2B5EF4-FFF2-40B4-BE49-F238E27FC236}">
                <a16:creationId xmlns:a16="http://schemas.microsoft.com/office/drawing/2014/main" id="{128DF099-897F-F495-DFC4-F941AC48B010}"/>
              </a:ext>
            </a:extLst>
          </p:cNvPr>
          <p:cNvGraphicFramePr/>
          <p:nvPr>
            <p:extLst>
              <p:ext uri="{D42A27DB-BD31-4B8C-83A1-F6EECF244321}">
                <p14:modId xmlns:p14="http://schemas.microsoft.com/office/powerpoint/2010/main" val="3807388658"/>
              </p:ext>
            </p:extLst>
          </p:nvPr>
        </p:nvGraphicFramePr>
        <p:xfrm>
          <a:off x="1115988" y="1864760"/>
          <a:ext cx="8957823" cy="4494943"/>
        </p:xfrm>
        <a:graphic>
          <a:graphicData uri="http://schemas.openxmlformats.org/drawingml/2006/chart">
            <c:chart xmlns:c="http://schemas.openxmlformats.org/drawingml/2006/chart" xmlns:r="http://schemas.openxmlformats.org/officeDocument/2006/relationships" r:id="rId3"/>
          </a:graphicData>
        </a:graphic>
      </p:graphicFrame>
      <p:sp>
        <p:nvSpPr>
          <p:cNvPr id="3" name="CuadroTexto 2">
            <a:extLst>
              <a:ext uri="{FF2B5EF4-FFF2-40B4-BE49-F238E27FC236}">
                <a16:creationId xmlns:a16="http://schemas.microsoft.com/office/drawing/2014/main" id="{75539184-A24A-FC54-114A-DB9BE7C72480}"/>
              </a:ext>
            </a:extLst>
          </p:cNvPr>
          <p:cNvSpPr txBox="1"/>
          <p:nvPr/>
        </p:nvSpPr>
        <p:spPr>
          <a:xfrm>
            <a:off x="2512032" y="6031467"/>
            <a:ext cx="1150705" cy="369332"/>
          </a:xfrm>
          <a:prstGeom prst="rect">
            <a:avLst/>
          </a:prstGeom>
          <a:solidFill>
            <a:schemeClr val="bg1"/>
          </a:solidFill>
        </p:spPr>
        <p:txBody>
          <a:bodyPr wrap="square" rtlCol="0">
            <a:spAutoFit/>
          </a:bodyPr>
          <a:lstStyle/>
          <a:p>
            <a:r>
              <a:rPr lang="es-ES" dirty="0"/>
              <a:t>Villano</a:t>
            </a:r>
          </a:p>
        </p:txBody>
      </p:sp>
      <p:sp>
        <p:nvSpPr>
          <p:cNvPr id="4" name="CuadroTexto 3">
            <a:extLst>
              <a:ext uri="{FF2B5EF4-FFF2-40B4-BE49-F238E27FC236}">
                <a16:creationId xmlns:a16="http://schemas.microsoft.com/office/drawing/2014/main" id="{2B1B107F-66AF-48EC-13F5-67173E816C7C}"/>
              </a:ext>
            </a:extLst>
          </p:cNvPr>
          <p:cNvSpPr txBox="1"/>
          <p:nvPr/>
        </p:nvSpPr>
        <p:spPr>
          <a:xfrm>
            <a:off x="4647347" y="6037141"/>
            <a:ext cx="2385317" cy="369332"/>
          </a:xfrm>
          <a:prstGeom prst="rect">
            <a:avLst/>
          </a:prstGeom>
          <a:solidFill>
            <a:schemeClr val="bg1"/>
          </a:solidFill>
        </p:spPr>
        <p:txBody>
          <a:bodyPr wrap="square" rtlCol="0">
            <a:spAutoFit/>
          </a:bodyPr>
          <a:lstStyle/>
          <a:p>
            <a:r>
              <a:rPr lang="es-ES" dirty="0"/>
              <a:t>Personaje principal</a:t>
            </a:r>
          </a:p>
        </p:txBody>
      </p:sp>
      <p:sp>
        <p:nvSpPr>
          <p:cNvPr id="5" name="CuadroTexto 4">
            <a:extLst>
              <a:ext uri="{FF2B5EF4-FFF2-40B4-BE49-F238E27FC236}">
                <a16:creationId xmlns:a16="http://schemas.microsoft.com/office/drawing/2014/main" id="{030AA394-A933-4508-5A38-237BA26F3524}"/>
              </a:ext>
            </a:extLst>
          </p:cNvPr>
          <p:cNvSpPr txBox="1"/>
          <p:nvPr/>
        </p:nvSpPr>
        <p:spPr>
          <a:xfrm>
            <a:off x="7779252" y="6016056"/>
            <a:ext cx="2385317" cy="369332"/>
          </a:xfrm>
          <a:prstGeom prst="rect">
            <a:avLst/>
          </a:prstGeom>
          <a:solidFill>
            <a:schemeClr val="bg1"/>
          </a:solidFill>
        </p:spPr>
        <p:txBody>
          <a:bodyPr wrap="square" rtlCol="0">
            <a:spAutoFit/>
          </a:bodyPr>
          <a:lstStyle/>
          <a:p>
            <a:r>
              <a:rPr lang="es-ES" dirty="0"/>
              <a:t>Secundario</a:t>
            </a:r>
          </a:p>
        </p:txBody>
      </p:sp>
    </p:spTree>
    <p:extLst>
      <p:ext uri="{BB962C8B-B14F-4D97-AF65-F5344CB8AC3E}">
        <p14:creationId xmlns:p14="http://schemas.microsoft.com/office/powerpoint/2010/main" val="2921091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9" grpId="0">
        <p:bldAsOne/>
      </p:bldGraphic>
      <p:bldP spid="3" grpId="0" animBg="1"/>
      <p:bldP spid="4" grpId="0" animBg="1"/>
      <p:bldP spid="5"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1610</TotalTime>
  <Words>1140</Words>
  <Application>Microsoft Office PowerPoint</Application>
  <PresentationFormat>Panorámica</PresentationFormat>
  <Paragraphs>67</Paragraphs>
  <Slides>15</Slides>
  <Notes>10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15</vt:i4>
      </vt:variant>
    </vt:vector>
  </HeadingPairs>
  <TitlesOfParts>
    <vt:vector size="24" baseType="lpstr">
      <vt:lpstr>source-serif-pro</vt:lpstr>
      <vt:lpstr>ADLaM Display</vt:lpstr>
      <vt:lpstr>Aptos</vt:lpstr>
      <vt:lpstr>Aptos Display</vt:lpstr>
      <vt:lpstr>Arial</vt:lpstr>
      <vt:lpstr>Consolas</vt:lpstr>
      <vt:lpstr>Gadugi</vt:lpstr>
      <vt:lpstr>Gautami</vt:lpstr>
      <vt:lpstr>Tema de Office</vt:lpstr>
      <vt:lpstr>Representación del género en los videojuegos</vt:lpstr>
      <vt:lpstr>Introducción</vt:lpstr>
      <vt:lpstr>Estereotipos de género</vt:lpstr>
      <vt:lpstr>Hipótesis 1</vt:lpstr>
      <vt:lpstr>Distribución de personajes por género y año</vt:lpstr>
      <vt:lpstr>Hipótesis 2</vt:lpstr>
      <vt:lpstr>Representación del género por tipo de videojuego</vt:lpstr>
      <vt:lpstr>Hipótesis 3</vt:lpstr>
      <vt:lpstr>Importancia del personaje</vt:lpstr>
      <vt:lpstr>Hipótesis 4</vt:lpstr>
      <vt:lpstr>Importancia del personaje</vt:lpstr>
      <vt:lpstr>Nintendo</vt:lpstr>
      <vt:lpstr>Sexualización y jugabilidad</vt:lpstr>
      <vt:lpstr>Conclusiones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 género en los videojuegos</dc:title>
  <dc:creator>351@keysexpress.club</dc:creator>
  <cp:lastModifiedBy>351@keysexpress.club</cp:lastModifiedBy>
  <cp:revision>3</cp:revision>
  <dcterms:created xsi:type="dcterms:W3CDTF">2024-04-17T16:57:52Z</dcterms:created>
  <dcterms:modified xsi:type="dcterms:W3CDTF">2024-04-18T19:47:56Z</dcterms:modified>
</cp:coreProperties>
</file>

<file path=docProps/thumbnail.jpeg>
</file>